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4.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2"/>
  </p:notesMasterIdLst>
  <p:sldIdLst>
    <p:sldId id="256" r:id="rId2"/>
    <p:sldId id="265" r:id="rId3"/>
    <p:sldId id="290" r:id="rId4"/>
    <p:sldId id="262" r:id="rId5"/>
    <p:sldId id="291" r:id="rId6"/>
    <p:sldId id="292" r:id="rId7"/>
    <p:sldId id="264" r:id="rId8"/>
    <p:sldId id="281" r:id="rId9"/>
    <p:sldId id="293" r:id="rId10"/>
    <p:sldId id="294" r:id="rId11"/>
    <p:sldId id="267" r:id="rId12"/>
    <p:sldId id="268" r:id="rId13"/>
    <p:sldId id="295" r:id="rId14"/>
    <p:sldId id="274" r:id="rId15"/>
    <p:sldId id="296" r:id="rId16"/>
    <p:sldId id="271" r:id="rId17"/>
    <p:sldId id="297" r:id="rId18"/>
    <p:sldId id="298" r:id="rId19"/>
    <p:sldId id="299" r:id="rId20"/>
    <p:sldId id="276" r:id="rId21"/>
  </p:sldIdLst>
  <p:sldSz cx="12192000" cy="6858000"/>
  <p:notesSz cx="6858000" cy="9144000"/>
  <p:custDataLst>
    <p:tags r:id="rId2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7F7F7F"/>
    <a:srgbClr val="FFC100"/>
    <a:srgbClr val="538234"/>
    <a:srgbClr val="FFA09C"/>
    <a:srgbClr val="EE0202"/>
    <a:srgbClr val="1F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780"/>
    <p:restoredTop sz="69648"/>
  </p:normalViewPr>
  <p:slideViewPr>
    <p:cSldViewPr snapToGrid="0">
      <p:cViewPr>
        <p:scale>
          <a:sx n="74" d="100"/>
          <a:sy n="74" d="100"/>
        </p:scale>
        <p:origin x="2408" y="384"/>
      </p:cViewPr>
      <p:guideLst/>
    </p:cSldViewPr>
  </p:slideViewPr>
  <p:notesTextViewPr>
    <p:cViewPr>
      <p:scale>
        <a:sx n="80" d="100"/>
        <a:sy n="8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992E4C-9A23-164D-820B-F070EB287E79}" type="datetimeFigureOut">
              <a:rPr lang="es-ES_tradnl" smtClean="0"/>
              <a:t>30/11/22</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C24DDF-AB3D-7245-889B-366701E6344A}" type="slidenum">
              <a:rPr lang="es-ES_tradnl" smtClean="0"/>
              <a:t>‹#›</a:t>
            </a:fld>
            <a:endParaRPr lang="es-ES_tradnl"/>
          </a:p>
        </p:txBody>
      </p:sp>
    </p:spTree>
    <p:extLst>
      <p:ext uri="{BB962C8B-B14F-4D97-AF65-F5344CB8AC3E}">
        <p14:creationId xmlns:p14="http://schemas.microsoft.com/office/powerpoint/2010/main" val="41467238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a:t>
            </a:fld>
            <a:endParaRPr lang="es-ES_tradnl"/>
          </a:p>
        </p:txBody>
      </p:sp>
    </p:spTree>
    <p:extLst>
      <p:ext uri="{BB962C8B-B14F-4D97-AF65-F5344CB8AC3E}">
        <p14:creationId xmlns:p14="http://schemas.microsoft.com/office/powerpoint/2010/main" val="7959543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One of the challenges is that the data on the subjective health conditions, which we introduced earlier, is only available at the state level.</a:t>
            </a: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endParaRPr lang="en-US" dirty="0"/>
          </a:p>
          <a:p>
            <a:pPr marL="0" lvl="0" indent="0" algn="just">
              <a:lnSpc>
                <a:spcPct val="115000"/>
              </a:lnSpc>
              <a:spcBef>
                <a:spcPts val="600"/>
              </a:spcBef>
              <a:spcAft>
                <a:spcPts val="1000"/>
              </a:spcAft>
              <a:buFont typeface="Wingdings" pitchFamily="2" charset="2"/>
              <a:buNone/>
            </a:pPr>
            <a:r>
              <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We assume that the degree of variation in this measure across states reflects the difference in various socioeconomic and hygiene conditions. </a:t>
            </a:r>
            <a:r>
              <a:rPr lang="en-US" sz="18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They include the average age and the share of households with access to sewage system. They are available at the state and municipality level.</a:t>
            </a:r>
          </a:p>
          <a:p>
            <a:pPr marL="0" lvl="0" indent="0" algn="just">
              <a:lnSpc>
                <a:spcPct val="115000"/>
              </a:lnSpc>
              <a:spcBef>
                <a:spcPts val="600"/>
              </a:spcBef>
              <a:spcAft>
                <a:spcPts val="1000"/>
              </a:spcAft>
              <a:buFont typeface="Wingdings" pitchFamily="2" charset="2"/>
              <a:buNone/>
            </a:pP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pPr marL="0" lvl="0" indent="0" algn="just">
              <a:lnSpc>
                <a:spcPct val="115000"/>
              </a:lnSpc>
              <a:spcBef>
                <a:spcPts val="600"/>
              </a:spcBef>
              <a:spcAft>
                <a:spcPts val="600"/>
              </a:spcAft>
              <a:buFont typeface="Wingdings" pitchFamily="2" charset="2"/>
              <a:buNone/>
            </a:pPr>
            <a:r>
              <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We estimate the subjective health conditions in municipalities using the relationship between subjective health conditions and socioeconomic and hygiene conditions at the state level.</a:t>
            </a:r>
            <a:r>
              <a:rPr lang="en-US" sz="18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 To do so, we use a machine learning approach (see Technical Appendix for details).</a:t>
            </a: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10</a:t>
            </a:fld>
            <a:endParaRPr lang="es-ES_tradnl"/>
          </a:p>
        </p:txBody>
      </p:sp>
    </p:spTree>
    <p:extLst>
      <p:ext uri="{BB962C8B-B14F-4D97-AF65-F5344CB8AC3E}">
        <p14:creationId xmlns:p14="http://schemas.microsoft.com/office/powerpoint/2010/main" val="2221283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The National Health Survey asks respondents, among other things, to describe their state of health on a five-point scale from “very good” (1) to “very bad” (5). We consider the responses to this question as a measure of the subjective health conditions. Using the publicly available dataset, we can aggregate the subjective health conditions at the state level. Chart 4, which plots the measure for all 27 states, reveals that there is some degree of variation. We will further explore this point in Section 3.2.</a:t>
            </a:r>
          </a:p>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11</a:t>
            </a:fld>
            <a:endParaRPr lang="es-ES_tradnl"/>
          </a:p>
        </p:txBody>
      </p:sp>
    </p:spTree>
    <p:extLst>
      <p:ext uri="{BB962C8B-B14F-4D97-AF65-F5344CB8AC3E}">
        <p14:creationId xmlns:p14="http://schemas.microsoft.com/office/powerpoint/2010/main" val="33977271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800" b="1" i="0" u="none" strike="noStrike" dirty="0">
                <a:solidFill>
                  <a:srgbClr val="000000"/>
                </a:solidFill>
                <a:effectLst/>
                <a:latin typeface="Calibri" panose="020F0502020204030204" pitchFamily="34" charset="0"/>
              </a:rPr>
              <a:t>Step 1 - Aggregate Census Data: </a:t>
            </a:r>
            <a:r>
              <a:rPr lang="en-IN" sz="1800" b="0" i="0" u="none" strike="noStrike" dirty="0">
                <a:solidFill>
                  <a:srgbClr val="000000"/>
                </a:solidFill>
                <a:effectLst/>
                <a:latin typeface="Calibri" panose="020F0502020204030204" pitchFamily="34" charset="0"/>
              </a:rPr>
              <a:t>First, we aggregated the data available in the Brazilian Census to understand how variables such as Room Density, Sewage, Water Male ratio Average age, etc. behave at the State level. </a:t>
            </a:r>
          </a:p>
          <a:p>
            <a:endParaRPr lang="en-IN" sz="1800" b="0" i="0" u="none" strike="noStrike" dirty="0">
              <a:solidFill>
                <a:srgbClr val="000000"/>
              </a:solidFill>
              <a:effectLst/>
              <a:latin typeface="Calibri" panose="020F0502020204030204" pitchFamily="34" charset="0"/>
            </a:endParaRPr>
          </a:p>
          <a:p>
            <a:r>
              <a:rPr lang="en-IN" sz="1800" b="1" i="0" u="none" strike="noStrike" dirty="0">
                <a:solidFill>
                  <a:srgbClr val="000000"/>
                </a:solidFill>
                <a:effectLst/>
                <a:latin typeface="Calibri" panose="020F0502020204030204" pitchFamily="34" charset="0"/>
              </a:rPr>
              <a:t>Step 2 - Regress PNS Score on Census Data: </a:t>
            </a:r>
            <a:r>
              <a:rPr lang="en-IN" sz="1800" b="0" i="0" u="none" strike="noStrike" dirty="0">
                <a:solidFill>
                  <a:srgbClr val="000000"/>
                </a:solidFill>
                <a:effectLst/>
                <a:latin typeface="Calibri" panose="020F0502020204030204" pitchFamily="34" charset="0"/>
              </a:rPr>
              <a:t>After aggregating the Census data by State, we ran three regression model (i.e. simple OLS, Kitchen-sink, LASSO) using the PNS Health Score as our outcome variable and the parameters in the Brazilian Census as our predictors</a:t>
            </a:r>
            <a:r>
              <a:rPr lang="en-IN" sz="1800" b="1" i="0" u="none" strike="noStrike" dirty="0">
                <a:solidFill>
                  <a:srgbClr val="000000"/>
                </a:solidFill>
                <a:effectLst/>
                <a:latin typeface="Calibri" panose="020F0502020204030204" pitchFamily="34" charset="0"/>
              </a:rPr>
              <a:t>. </a:t>
            </a:r>
            <a:r>
              <a:rPr lang="en-IN" sz="1800" b="0" i="0" u="none" strike="noStrike" dirty="0">
                <a:solidFill>
                  <a:srgbClr val="000000"/>
                </a:solidFill>
                <a:effectLst/>
                <a:latin typeface="Calibri" panose="020F0502020204030204" pitchFamily="34" charset="0"/>
              </a:rPr>
              <a:t>This allowed us to </a:t>
            </a:r>
            <a:r>
              <a:rPr lang="en-IN" sz="1800" b="0" i="0" u="none" strike="noStrike" dirty="0" err="1">
                <a:solidFill>
                  <a:srgbClr val="000000"/>
                </a:solidFill>
                <a:effectLst/>
                <a:latin typeface="Calibri" panose="020F0502020204030204" pitchFamily="34" charset="0"/>
              </a:rPr>
              <a:t>analyze</a:t>
            </a:r>
            <a:r>
              <a:rPr lang="en-IN" sz="1800" b="0" i="0" u="none" strike="noStrike" dirty="0">
                <a:solidFill>
                  <a:srgbClr val="000000"/>
                </a:solidFill>
                <a:effectLst/>
                <a:latin typeface="Calibri" panose="020F0502020204030204" pitchFamily="34" charset="0"/>
              </a:rPr>
              <a:t> what is, on average, the association between a change in the variables on the Brazilian Census and the PNS health score reported at the state level. </a:t>
            </a:r>
          </a:p>
          <a:p>
            <a:endParaRPr lang="en-IN" sz="1800" b="0" i="0" u="none" strike="noStrike" dirty="0">
              <a:solidFill>
                <a:srgbClr val="000000"/>
              </a:solidFill>
              <a:effectLst/>
              <a:latin typeface="Calibri" panose="020F0502020204030204" pitchFamily="34" charset="0"/>
            </a:endParaRPr>
          </a:p>
          <a:p>
            <a:r>
              <a:rPr lang="en-IN" sz="1800" b="0" i="0" u="none" strike="noStrike" dirty="0">
                <a:solidFill>
                  <a:srgbClr val="000000"/>
                </a:solidFill>
                <a:effectLst/>
                <a:latin typeface="Calibri" panose="020F0502020204030204" pitchFamily="34" charset="0"/>
              </a:rPr>
              <a:t>We ultimately decided to use LASSO because it had a better performance than both  the Simple OLS and the Kitchen-Sink model in terms of out-of-sample RMSE. The table below summarizes the performance of each  of the three models:</a:t>
            </a:r>
          </a:p>
          <a:p>
            <a:endParaRPr lang="en-IN" sz="1800" b="0" i="0" u="none" strike="noStrike" dirty="0">
              <a:solidFill>
                <a:srgbClr val="000000"/>
              </a:solidFill>
              <a:effectLst/>
              <a:latin typeface="Calibri" panose="020F0502020204030204" pitchFamily="34" charset="0"/>
            </a:endParaRPr>
          </a:p>
          <a:p>
            <a:r>
              <a:rPr lang="en-IN" sz="1800" b="1" i="0" u="none" strike="noStrike" dirty="0">
                <a:solidFill>
                  <a:srgbClr val="000000"/>
                </a:solidFill>
                <a:effectLst/>
                <a:latin typeface="Calibri" panose="020F0502020204030204" pitchFamily="34" charset="0"/>
              </a:rPr>
              <a:t>Step 3 - Predict health score  based on the relationship at the state level: </a:t>
            </a:r>
            <a:r>
              <a:rPr lang="en-IN" sz="1800" b="0" i="0" u="none" strike="noStrike" dirty="0">
                <a:solidFill>
                  <a:srgbClr val="000000"/>
                </a:solidFill>
                <a:effectLst/>
                <a:latin typeface="Calibri" panose="020F0502020204030204" pitchFamily="34" charset="0"/>
              </a:rPr>
              <a:t>Finally we used our most efficient regression model (LASSO) to predict the PNS Health Score for each municipality based on their respective Census data.</a:t>
            </a:r>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12</a:t>
            </a:fld>
            <a:endParaRPr lang="es-ES_tradnl"/>
          </a:p>
        </p:txBody>
      </p:sp>
    </p:spTree>
    <p:extLst>
      <p:ext uri="{BB962C8B-B14F-4D97-AF65-F5344CB8AC3E}">
        <p14:creationId xmlns:p14="http://schemas.microsoft.com/office/powerpoint/2010/main" val="3139087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just">
              <a:lnSpc>
                <a:spcPct val="115000"/>
              </a:lnSpc>
              <a:spcBef>
                <a:spcPts val="600"/>
              </a:spcBef>
              <a:spcAft>
                <a:spcPts val="1000"/>
              </a:spcAft>
              <a:buFont typeface="Wingdings" pitchFamily="2" charset="2"/>
              <a:buNone/>
            </a:pPr>
            <a:r>
              <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We calculate the MPHI in the following two steps. First, we standardize all four indicators: </a:t>
            </a:r>
            <a:r>
              <a:rPr lang="en-US" sz="18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deaths per capita; hospitalizations per capita; the subjective health conditions; and average income (inverted). A higher value implies a greater burden of disease for that municipality. This first step is necessary to make the indicators measured in different units comparable.</a:t>
            </a:r>
          </a:p>
          <a:p>
            <a:pPr marL="0" lvl="0" indent="0" algn="just">
              <a:lnSpc>
                <a:spcPct val="115000"/>
              </a:lnSpc>
              <a:spcBef>
                <a:spcPts val="600"/>
              </a:spcBef>
              <a:spcAft>
                <a:spcPts val="1000"/>
              </a:spcAft>
              <a:buFont typeface="Wingdings" pitchFamily="2" charset="2"/>
              <a:buNone/>
            </a:pP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pPr marL="0" lvl="0" indent="0" algn="just">
              <a:lnSpc>
                <a:spcPct val="115000"/>
              </a:lnSpc>
              <a:spcBef>
                <a:spcPts val="600"/>
              </a:spcBef>
              <a:spcAft>
                <a:spcPts val="1000"/>
              </a:spcAft>
              <a:buFont typeface="Wingdings" pitchFamily="2" charset="2"/>
              <a:buNone/>
            </a:pPr>
            <a:r>
              <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Second, we aggregate the three (standardized) indicators by taking a simple average.</a:t>
            </a:r>
          </a:p>
          <a:p>
            <a:pPr marL="0" lvl="0" indent="0" algn="just">
              <a:lnSpc>
                <a:spcPct val="115000"/>
              </a:lnSpc>
              <a:spcBef>
                <a:spcPts val="600"/>
              </a:spcBef>
              <a:spcAft>
                <a:spcPts val="1000"/>
              </a:spcAft>
              <a:buFont typeface="Wingdings" pitchFamily="2" charset="2"/>
              <a:buNone/>
            </a:pP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pPr marL="0" lvl="0" indent="0" algn="just">
              <a:lnSpc>
                <a:spcPct val="115000"/>
              </a:lnSpc>
              <a:spcBef>
                <a:spcPts val="600"/>
              </a:spcBef>
              <a:spcAft>
                <a:spcPts val="600"/>
              </a:spcAft>
              <a:buFont typeface="Wingdings" pitchFamily="2" charset="2"/>
              <a:buNone/>
            </a:pPr>
            <a:r>
              <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Through these steps, we obtain the MPHI as shown in Chart 7. </a:t>
            </a:r>
            <a:r>
              <a:rPr lang="en-US" sz="18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According to this analysis, </a:t>
            </a:r>
            <a:r>
              <a:rPr lang="en-US" sz="1800" dirty="0">
                <a:effectLst/>
                <a:latin typeface="Garamond" panose="02020404030301010803" pitchFamily="18" charset="0"/>
                <a:ea typeface="Calibri" panose="020F0502020204030204" pitchFamily="34" charset="0"/>
                <a:cs typeface="Times New Roman" panose="02020603050405020304" pitchFamily="18" charset="0"/>
              </a:rPr>
              <a:t>the burden of disease is identified to be higher in municipalities that are located in the north-east region or in the coastal region.</a:t>
            </a: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13</a:t>
            </a:fld>
            <a:endParaRPr lang="es-ES_tradnl"/>
          </a:p>
        </p:txBody>
      </p:sp>
    </p:spTree>
    <p:extLst>
      <p:ext uri="{BB962C8B-B14F-4D97-AF65-F5344CB8AC3E}">
        <p14:creationId xmlns:p14="http://schemas.microsoft.com/office/powerpoint/2010/main" val="38133804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14</a:t>
            </a:fld>
            <a:endParaRPr lang="es-ES_tradnl"/>
          </a:p>
        </p:txBody>
      </p:sp>
    </p:spTree>
    <p:extLst>
      <p:ext uri="{BB962C8B-B14F-4D97-AF65-F5344CB8AC3E}">
        <p14:creationId xmlns:p14="http://schemas.microsoft.com/office/powerpoint/2010/main" val="31544993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15</a:t>
            </a:fld>
            <a:endParaRPr lang="es-ES_tradnl"/>
          </a:p>
        </p:txBody>
      </p:sp>
    </p:spTree>
    <p:extLst>
      <p:ext uri="{BB962C8B-B14F-4D97-AF65-F5344CB8AC3E}">
        <p14:creationId xmlns:p14="http://schemas.microsoft.com/office/powerpoint/2010/main" val="30009056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just">
              <a:lnSpc>
                <a:spcPct val="115000"/>
              </a:lnSpc>
              <a:spcBef>
                <a:spcPts val="600"/>
              </a:spcBef>
              <a:spcAft>
                <a:spcPts val="1000"/>
              </a:spcAft>
              <a:buFont typeface="Wingdings" pitchFamily="2" charset="2"/>
              <a:buNone/>
            </a:pPr>
            <a:r>
              <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We compare the medical capital stock between the groups of municipalities with low burden of disease (frontier municipalities) and those with high burden of disease (catching-up municipalities).</a:t>
            </a:r>
            <a:r>
              <a:rPr lang="en-US" sz="18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 The former group is municipalities whose MPHIs are equal to or higher than the 75</a:t>
            </a:r>
            <a:r>
              <a:rPr lang="en-US" sz="1800" baseline="300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th</a:t>
            </a:r>
            <a:r>
              <a:rPr lang="en-US" sz="18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 percentile, and the latter is equal to or lower than the 25</a:t>
            </a:r>
            <a:r>
              <a:rPr lang="en-US" sz="1800" baseline="300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th</a:t>
            </a:r>
            <a:r>
              <a:rPr lang="en-US" sz="18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 percentile.</a:t>
            </a:r>
          </a:p>
          <a:p>
            <a:pPr marL="0" lvl="0" indent="0" algn="just">
              <a:lnSpc>
                <a:spcPct val="115000"/>
              </a:lnSpc>
              <a:spcBef>
                <a:spcPts val="600"/>
              </a:spcBef>
              <a:spcAft>
                <a:spcPts val="1000"/>
              </a:spcAft>
              <a:buFont typeface="Wingdings" pitchFamily="2" charset="2"/>
              <a:buNone/>
            </a:pP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pPr marL="0" lvl="0" indent="0" algn="just">
              <a:lnSpc>
                <a:spcPct val="115000"/>
              </a:lnSpc>
              <a:spcBef>
                <a:spcPts val="600"/>
              </a:spcBef>
              <a:spcAft>
                <a:spcPts val="600"/>
              </a:spcAft>
              <a:buFont typeface="Wingdings" pitchFamily="2" charset="2"/>
              <a:buNone/>
            </a:pPr>
            <a:r>
              <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We notice that catching-up municipalities generally have fewer health professionals (general practitioners and nurses) and lower amount of medical equipment (X-ray and ultrasound), whereas the number of general hospitals is higher (Chart 8).</a:t>
            </a: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16</a:t>
            </a:fld>
            <a:endParaRPr lang="es-ES_tradnl"/>
          </a:p>
        </p:txBody>
      </p:sp>
    </p:spTree>
    <p:extLst>
      <p:ext uri="{BB962C8B-B14F-4D97-AF65-F5344CB8AC3E}">
        <p14:creationId xmlns:p14="http://schemas.microsoft.com/office/powerpoint/2010/main" val="21499660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17</a:t>
            </a:fld>
            <a:endParaRPr lang="es-ES_tradnl"/>
          </a:p>
        </p:txBody>
      </p:sp>
    </p:spTree>
    <p:extLst>
      <p:ext uri="{BB962C8B-B14F-4D97-AF65-F5344CB8AC3E}">
        <p14:creationId xmlns:p14="http://schemas.microsoft.com/office/powerpoint/2010/main" val="3725391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Based on the above, we recommend the government increase the number of medical workers and the amount of medical equipment in municipalities with high burden of disease as identified by our MPHI, so as to promote the full utilization of existing medical facilities and, hence, reduce the numbers of deaths and hospitalization.</a:t>
            </a:r>
            <a:r>
              <a:rPr lang="en-IN" dirty="0">
                <a:effectLst/>
              </a:rPr>
              <a:t> </a:t>
            </a:r>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18</a:t>
            </a:fld>
            <a:endParaRPr lang="es-ES_tradnl"/>
          </a:p>
        </p:txBody>
      </p:sp>
    </p:spTree>
    <p:extLst>
      <p:ext uri="{BB962C8B-B14F-4D97-AF65-F5344CB8AC3E}">
        <p14:creationId xmlns:p14="http://schemas.microsoft.com/office/powerpoint/2010/main" val="1093380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spcBef>
                <a:spcPts val="1200"/>
              </a:spcBef>
              <a:buFont typeface="Wingdings" pitchFamily="2" charset="2"/>
              <a:buNone/>
            </a:pPr>
            <a:r>
              <a:rPr lang="en-US" altLang="ja-JP" sz="1200" i="1" dirty="0">
                <a:latin typeface="+mn-lt"/>
                <a:cs typeface="Helvetica Neue" panose="02000503000000020004" pitchFamily="2" charset="0"/>
              </a:rPr>
              <a:t>Major causes of deaths or hospitalizations vary a lot among municipalities. This might imply that municipalities have different medical needs, and such needs are better met with a tailormade strategy for health infrastructure expansion.</a:t>
            </a:r>
          </a:p>
          <a:p>
            <a:pPr marL="0" indent="0">
              <a:lnSpc>
                <a:spcPct val="100000"/>
              </a:lnSpc>
              <a:spcBef>
                <a:spcPts val="1200"/>
              </a:spcBef>
              <a:buFont typeface="Wingdings" pitchFamily="2" charset="2"/>
              <a:buNone/>
            </a:pPr>
            <a:endParaRPr lang="en-US" altLang="ja-JP" sz="1200" i="1" dirty="0">
              <a:latin typeface="+mn-lt"/>
              <a:cs typeface="Helvetica Neue" panose="02000503000000020004" pitchFamily="2" charset="0"/>
            </a:endParaRPr>
          </a:p>
          <a:p>
            <a:pPr marL="0" indent="0">
              <a:lnSpc>
                <a:spcPct val="100000"/>
              </a:lnSpc>
              <a:spcBef>
                <a:spcPts val="1200"/>
              </a:spcBef>
              <a:buFont typeface="Wingdings" pitchFamily="2" charset="2"/>
              <a:buNone/>
            </a:pPr>
            <a:r>
              <a:rPr lang="en-US" altLang="ja-JP" sz="1200" i="1" dirty="0">
                <a:latin typeface="+mn-lt"/>
                <a:cs typeface="Helvetica Neue" panose="02000503000000020004" pitchFamily="2" charset="0"/>
              </a:rPr>
              <a:t>Worth considering whether expanding infrastructure in each municipality will be effective, or it is more cost effective if the government makes a major investment in regional hubs across the country. While the availability of data does not allow us to do a deep dive into developing an investment plan that incorporates this aspect, we think this is an interesting avenue for future analysis.</a:t>
            </a:r>
          </a:p>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19</a:t>
            </a:fld>
            <a:endParaRPr lang="es-ES_tradnl"/>
          </a:p>
        </p:txBody>
      </p:sp>
    </p:spTree>
    <p:extLst>
      <p:ext uri="{BB962C8B-B14F-4D97-AF65-F5344CB8AC3E}">
        <p14:creationId xmlns:p14="http://schemas.microsoft.com/office/powerpoint/2010/main" val="4039127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2</a:t>
            </a:fld>
            <a:endParaRPr lang="es-ES_tradnl"/>
          </a:p>
        </p:txBody>
      </p:sp>
    </p:spTree>
    <p:extLst>
      <p:ext uri="{BB962C8B-B14F-4D97-AF65-F5344CB8AC3E}">
        <p14:creationId xmlns:p14="http://schemas.microsoft.com/office/powerpoint/2010/main" val="40350260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20</a:t>
            </a:fld>
            <a:endParaRPr lang="es-ES_tradnl"/>
          </a:p>
        </p:txBody>
      </p:sp>
    </p:spTree>
    <p:extLst>
      <p:ext uri="{BB962C8B-B14F-4D97-AF65-F5344CB8AC3E}">
        <p14:creationId xmlns:p14="http://schemas.microsoft.com/office/powerpoint/2010/main" val="1896747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3</a:t>
            </a:fld>
            <a:endParaRPr lang="es-ES_tradnl"/>
          </a:p>
        </p:txBody>
      </p:sp>
    </p:spTree>
    <p:extLst>
      <p:ext uri="{BB962C8B-B14F-4D97-AF65-F5344CB8AC3E}">
        <p14:creationId xmlns:p14="http://schemas.microsoft.com/office/powerpoint/2010/main" val="1301872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just">
              <a:lnSpc>
                <a:spcPct val="115000"/>
              </a:lnSpc>
              <a:spcBef>
                <a:spcPts val="600"/>
              </a:spcBef>
              <a:spcAft>
                <a:spcPts val="1000"/>
              </a:spcAft>
              <a:buFont typeface="Wingdings" pitchFamily="2" charset="2"/>
              <a:buNone/>
            </a:pPr>
            <a:r>
              <a:rPr lang="en-US" sz="1800" b="1" dirty="0">
                <a:effectLst/>
                <a:latin typeface="Garamond" panose="02020404030301010803" pitchFamily="18" charset="0"/>
                <a:ea typeface="Calibri" panose="020F0502020204030204" pitchFamily="34" charset="0"/>
                <a:cs typeface="Times New Roman" panose="02020603050405020304" pitchFamily="18" charset="0"/>
              </a:rPr>
              <a:t>Over the past several decades, Brazil has made tremendous improvements in terms of life expectancy and infant mortality, outpacing the world and Latin America (Chart 1). </a:t>
            </a:r>
            <a:r>
              <a:rPr lang="en-US" sz="1800" dirty="0">
                <a:effectLst/>
                <a:latin typeface="Garamond" panose="02020404030301010803" pitchFamily="18" charset="0"/>
                <a:ea typeface="Calibri" panose="020F0502020204030204" pitchFamily="34" charset="0"/>
                <a:cs typeface="Times New Roman" panose="02020603050405020304" pitchFamily="18" charset="0"/>
              </a:rPr>
              <a:t>This is a stark achievement to develop a robust healthcare system to address the needs of its population.</a:t>
            </a:r>
          </a:p>
          <a:p>
            <a:pPr marL="0" lvl="0" indent="0" algn="just">
              <a:lnSpc>
                <a:spcPct val="115000"/>
              </a:lnSpc>
              <a:spcBef>
                <a:spcPts val="600"/>
              </a:spcBef>
              <a:spcAft>
                <a:spcPts val="1000"/>
              </a:spcAft>
              <a:buFont typeface="Wingdings" pitchFamily="2" charset="2"/>
              <a:buNone/>
            </a:pP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pPr marL="0" lvl="0" indent="0" algn="just">
              <a:lnSpc>
                <a:spcPct val="115000"/>
              </a:lnSpc>
              <a:spcBef>
                <a:spcPts val="600"/>
              </a:spcBef>
              <a:spcAft>
                <a:spcPts val="1000"/>
              </a:spcAft>
              <a:buFont typeface="Wingdings" pitchFamily="2" charset="2"/>
              <a:buNone/>
            </a:pPr>
            <a:r>
              <a:rPr lang="en-US" sz="1800" b="1" dirty="0">
                <a:effectLst/>
                <a:latin typeface="Garamond" panose="02020404030301010803" pitchFamily="18" charset="0"/>
                <a:ea typeface="Calibri" panose="020F0502020204030204" pitchFamily="34" charset="0"/>
                <a:cs typeface="Times New Roman" panose="02020603050405020304" pitchFamily="18" charset="0"/>
              </a:rPr>
              <a:t>Not all Brazilians, however, have equal access to high quality medical services. </a:t>
            </a:r>
            <a:r>
              <a:rPr lang="en-US" sz="1800" dirty="0">
                <a:effectLst/>
                <a:latin typeface="Garamond" panose="02020404030301010803" pitchFamily="18" charset="0"/>
                <a:ea typeface="Calibri" panose="020F0502020204030204" pitchFamily="34" charset="0"/>
                <a:cs typeface="Times New Roman" panose="02020603050405020304" pitchFamily="18" charset="0"/>
              </a:rPr>
              <a:t>Some pieces of evidence can be found in the distributions of the number of deaths and hospitalization relative to population across municipalities (Chart 2)</a:t>
            </a:r>
            <a:r>
              <a:rPr lang="en-US" sz="1800" b="1" dirty="0">
                <a:effectLst/>
                <a:latin typeface="Garamond" panose="02020404030301010803" pitchFamily="18" charset="0"/>
                <a:ea typeface="Calibri" panose="020F0502020204030204" pitchFamily="34" charset="0"/>
                <a:cs typeface="Times New Roman" panose="02020603050405020304" pitchFamily="18" charset="0"/>
              </a:rPr>
              <a:t> </a:t>
            </a:r>
          </a:p>
          <a:p>
            <a:pPr marL="0" lvl="0" indent="0" algn="just">
              <a:lnSpc>
                <a:spcPct val="115000"/>
              </a:lnSpc>
              <a:spcBef>
                <a:spcPts val="600"/>
              </a:spcBef>
              <a:spcAft>
                <a:spcPts val="1000"/>
              </a:spcAft>
              <a:buFont typeface="Wingdings" pitchFamily="2" charset="2"/>
              <a:buNone/>
            </a:pPr>
            <a:endParaRPr lang="en-US" sz="18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endParaRPr>
          </a:p>
          <a:p>
            <a:pPr marL="0" lvl="0" indent="0" algn="just">
              <a:lnSpc>
                <a:spcPct val="115000"/>
              </a:lnSpc>
              <a:spcBef>
                <a:spcPts val="600"/>
              </a:spcBef>
              <a:spcAft>
                <a:spcPts val="1000"/>
              </a:spcAft>
              <a:buFont typeface="Wingdings" pitchFamily="2" charset="2"/>
              <a:buNone/>
            </a:pPr>
            <a:r>
              <a:rPr lang="en-US" sz="18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We divide the municipalities into four groups by quartile of population to see whether the difference in the number of deaths or hospitalizations across municipalities comes from urban and rural settings (Chart 3). The distributions do not differ substantially across population groups, although we can observe some slight differences which include that the share of municipalities with more than 10 deaths per 1,000 people is higher in the low population group and that the share of municipalities with more than 40 hospitalizations per 1,000 people is higher in bottom three population groups.</a:t>
            </a: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4</a:t>
            </a:fld>
            <a:endParaRPr lang="es-ES_tradnl"/>
          </a:p>
        </p:txBody>
      </p:sp>
    </p:spTree>
    <p:extLst>
      <p:ext uri="{BB962C8B-B14F-4D97-AF65-F5344CB8AC3E}">
        <p14:creationId xmlns:p14="http://schemas.microsoft.com/office/powerpoint/2010/main" val="2367411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Finally, we compare existing health care infrastructure by municipality group (the same classification as in Chart 3). We do not observe a clear relationship between the number of professionals and the size of the municipalities, although the number of hospitals appears to be greater for larger ones (Chart 5). We will examine whether this mismatch has anything to do with the health gap.</a:t>
            </a:r>
            <a:endParaRPr lang="en-IN" sz="1800" dirty="0">
              <a:effectLst/>
              <a:latin typeface="Calibri" panose="020F0502020204030204" pitchFamily="34" charset="0"/>
              <a:ea typeface="MS Mincho" panose="02020609040205080304" pitchFamily="49" charset="-128"/>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5</a:t>
            </a:fld>
            <a:endParaRPr lang="es-ES_tradnl"/>
          </a:p>
        </p:txBody>
      </p:sp>
    </p:spTree>
    <p:extLst>
      <p:ext uri="{BB962C8B-B14F-4D97-AF65-F5344CB8AC3E}">
        <p14:creationId xmlns:p14="http://schemas.microsoft.com/office/powerpoint/2010/main" val="1203685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6</a:t>
            </a:fld>
            <a:endParaRPr lang="es-ES_tradnl"/>
          </a:p>
        </p:txBody>
      </p:sp>
    </p:spTree>
    <p:extLst>
      <p:ext uri="{BB962C8B-B14F-4D97-AF65-F5344CB8AC3E}">
        <p14:creationId xmlns:p14="http://schemas.microsoft.com/office/powerpoint/2010/main" val="918868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7</a:t>
            </a:fld>
            <a:endParaRPr lang="es-ES_tradnl"/>
          </a:p>
        </p:txBody>
      </p:sp>
    </p:spTree>
    <p:extLst>
      <p:ext uri="{BB962C8B-B14F-4D97-AF65-F5344CB8AC3E}">
        <p14:creationId xmlns:p14="http://schemas.microsoft.com/office/powerpoint/2010/main" val="20193900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We recognize the burden of disease to be determined by current and future medical needs as well as fiscal capacity. </a:t>
            </a:r>
            <a:r>
              <a:rPr lang="en-US" sz="12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We think this way because our ultimate goal is to link the burden of disease with the necessary investment decision, which must be made in a forward-looking way. Every investment decision, however, has to be financed in one way or the other. In this regard, it is also important to take fiscal capacity into account.</a:t>
            </a:r>
            <a:endParaRPr lang="en-IN" sz="1200" dirty="0">
              <a:effectLst/>
              <a:latin typeface="Calibri" panose="020F0502020204030204" pitchFamily="34" charset="0"/>
              <a:ea typeface="MS Mincho" panose="02020609040205080304" pitchFamily="49" charset="-128"/>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8</a:t>
            </a:fld>
            <a:endParaRPr lang="es-ES_tradnl"/>
          </a:p>
        </p:txBody>
      </p:sp>
    </p:spTree>
    <p:extLst>
      <p:ext uri="{BB962C8B-B14F-4D97-AF65-F5344CB8AC3E}">
        <p14:creationId xmlns:p14="http://schemas.microsoft.com/office/powerpoint/2010/main" val="163727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Under this definition, we construct the Municipal Public Health Index (MHPI) by synthesizing the indicators of both current and future medical needs. </a:t>
            </a:r>
            <a:r>
              <a:rPr lang="en-US" sz="1200" dirty="0">
                <a:solidFill>
                  <a:srgbClr val="000000"/>
                </a:solidFill>
                <a:effectLst/>
                <a:latin typeface="Garamond" panose="02020404030301010803" pitchFamily="18" charset="0"/>
                <a:ea typeface="Calibri" panose="020F0502020204030204" pitchFamily="34" charset="0"/>
                <a:cs typeface="Times New Roman" panose="02020603050405020304" pitchFamily="18" charset="0"/>
              </a:rPr>
              <a:t>We use the numbers of deaths and hospitalization per capita as the indicators of current medical needs. We intend to use the subjective health conditions as the indicator of future medical needs. Finally, we use income as a proxy for tax revenue and, hence, fiscal capacity (Chart 6).</a:t>
            </a:r>
            <a:endParaRPr lang="en-IN" sz="1200" dirty="0">
              <a:effectLst/>
              <a:latin typeface="Calibri" panose="020F0502020204030204" pitchFamily="34" charset="0"/>
              <a:ea typeface="MS Mincho" panose="02020609040205080304" pitchFamily="49" charset="-128"/>
              <a:cs typeface="Times New Roman" panose="02020603050405020304" pitchFamily="18"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57C24DDF-AB3D-7245-889B-366701E6344A}" type="slidenum">
              <a:rPr lang="es-ES_tradnl" smtClean="0"/>
              <a:t>9</a:t>
            </a:fld>
            <a:endParaRPr lang="es-ES_tradnl"/>
          </a:p>
        </p:txBody>
      </p:sp>
    </p:spTree>
    <p:extLst>
      <p:ext uri="{BB962C8B-B14F-4D97-AF65-F5344CB8AC3E}">
        <p14:creationId xmlns:p14="http://schemas.microsoft.com/office/powerpoint/2010/main" val="2980774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C0B85-EBAD-DE84-38FC-1403084037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ES_tradnl"/>
          </a:p>
        </p:txBody>
      </p:sp>
      <p:sp>
        <p:nvSpPr>
          <p:cNvPr id="3" name="Subtitle 2">
            <a:extLst>
              <a:ext uri="{FF2B5EF4-FFF2-40B4-BE49-F238E27FC236}">
                <a16:creationId xmlns:a16="http://schemas.microsoft.com/office/drawing/2014/main" id="{879F8D6A-7A4F-76E5-BE0D-26EB98A633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ES_tradnl"/>
          </a:p>
        </p:txBody>
      </p:sp>
      <p:sp>
        <p:nvSpPr>
          <p:cNvPr id="4" name="Date Placeholder 3">
            <a:extLst>
              <a:ext uri="{FF2B5EF4-FFF2-40B4-BE49-F238E27FC236}">
                <a16:creationId xmlns:a16="http://schemas.microsoft.com/office/drawing/2014/main" id="{0B09A04B-E541-E499-350E-B7C47F3FE023}"/>
              </a:ext>
            </a:extLst>
          </p:cNvPr>
          <p:cNvSpPr>
            <a:spLocks noGrp="1"/>
          </p:cNvSpPr>
          <p:nvPr>
            <p:ph type="dt" sz="half" idx="10"/>
          </p:nvPr>
        </p:nvSpPr>
        <p:spPr/>
        <p:txBody>
          <a:bodyPr/>
          <a:lstStyle/>
          <a:p>
            <a:fld id="{586B1D6E-2E57-5E44-86B6-33A4097F2DFD}" type="datetime1">
              <a:rPr lang="en-US" smtClean="0"/>
              <a:t>11/30/22</a:t>
            </a:fld>
            <a:endParaRPr lang="es-ES_tradnl"/>
          </a:p>
        </p:txBody>
      </p:sp>
      <p:sp>
        <p:nvSpPr>
          <p:cNvPr id="5" name="Footer Placeholder 4">
            <a:extLst>
              <a:ext uri="{FF2B5EF4-FFF2-40B4-BE49-F238E27FC236}">
                <a16:creationId xmlns:a16="http://schemas.microsoft.com/office/drawing/2014/main" id="{F74292B4-D017-BB6A-C6A1-C96445F0DB38}"/>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F3E54E50-E648-BDB2-88BD-691E34C3AA4A}"/>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2661003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E578A-BE78-E2AE-6EEA-85CBA6E43578}"/>
              </a:ext>
            </a:extLst>
          </p:cNvPr>
          <p:cNvSpPr>
            <a:spLocks noGrp="1"/>
          </p:cNvSpPr>
          <p:nvPr>
            <p:ph type="title"/>
          </p:nvPr>
        </p:nvSpPr>
        <p:spPr/>
        <p:txBody>
          <a:bodyPr/>
          <a:lstStyle/>
          <a:p>
            <a:r>
              <a:rPr lang="en-US"/>
              <a:t>Click to edit Master title style</a:t>
            </a:r>
            <a:endParaRPr lang="es-ES_tradnl"/>
          </a:p>
        </p:txBody>
      </p:sp>
      <p:sp>
        <p:nvSpPr>
          <p:cNvPr id="3" name="Vertical Text Placeholder 2">
            <a:extLst>
              <a:ext uri="{FF2B5EF4-FFF2-40B4-BE49-F238E27FC236}">
                <a16:creationId xmlns:a16="http://schemas.microsoft.com/office/drawing/2014/main" id="{9F92C09D-4B7E-BD69-54AE-EF77D5DC96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A8623538-F39D-C695-DC85-B95AFCFB0E27}"/>
              </a:ext>
            </a:extLst>
          </p:cNvPr>
          <p:cNvSpPr>
            <a:spLocks noGrp="1"/>
          </p:cNvSpPr>
          <p:nvPr>
            <p:ph type="dt" sz="half" idx="10"/>
          </p:nvPr>
        </p:nvSpPr>
        <p:spPr/>
        <p:txBody>
          <a:bodyPr/>
          <a:lstStyle/>
          <a:p>
            <a:fld id="{B940456F-A3B2-1C42-ADD8-D4514C55C6D2}" type="datetime1">
              <a:rPr lang="en-US" smtClean="0"/>
              <a:t>11/30/22</a:t>
            </a:fld>
            <a:endParaRPr lang="es-ES_tradnl"/>
          </a:p>
        </p:txBody>
      </p:sp>
      <p:sp>
        <p:nvSpPr>
          <p:cNvPr id="5" name="Footer Placeholder 4">
            <a:extLst>
              <a:ext uri="{FF2B5EF4-FFF2-40B4-BE49-F238E27FC236}">
                <a16:creationId xmlns:a16="http://schemas.microsoft.com/office/drawing/2014/main" id="{246782E2-418C-18EA-ACBB-2717F75CE3DC}"/>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A173D4DA-972F-7F8B-C579-3AE0E2C230BB}"/>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808703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375A35-F944-9AE6-E8CD-F8F37C784B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ES_tradnl"/>
          </a:p>
        </p:txBody>
      </p:sp>
      <p:sp>
        <p:nvSpPr>
          <p:cNvPr id="3" name="Vertical Text Placeholder 2">
            <a:extLst>
              <a:ext uri="{FF2B5EF4-FFF2-40B4-BE49-F238E27FC236}">
                <a16:creationId xmlns:a16="http://schemas.microsoft.com/office/drawing/2014/main" id="{47E67C16-6F64-F3A7-C34A-AEF214D4C44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5FFFEFF3-6D86-527A-F044-0F760A1E16B4}"/>
              </a:ext>
            </a:extLst>
          </p:cNvPr>
          <p:cNvSpPr>
            <a:spLocks noGrp="1"/>
          </p:cNvSpPr>
          <p:nvPr>
            <p:ph type="dt" sz="half" idx="10"/>
          </p:nvPr>
        </p:nvSpPr>
        <p:spPr/>
        <p:txBody>
          <a:bodyPr/>
          <a:lstStyle/>
          <a:p>
            <a:fld id="{2CF5C5E9-EC7B-124D-970F-3DAD62D92B1F}" type="datetime1">
              <a:rPr lang="en-US" smtClean="0"/>
              <a:t>11/30/22</a:t>
            </a:fld>
            <a:endParaRPr lang="es-ES_tradnl"/>
          </a:p>
        </p:txBody>
      </p:sp>
      <p:sp>
        <p:nvSpPr>
          <p:cNvPr id="5" name="Footer Placeholder 4">
            <a:extLst>
              <a:ext uri="{FF2B5EF4-FFF2-40B4-BE49-F238E27FC236}">
                <a16:creationId xmlns:a16="http://schemas.microsoft.com/office/drawing/2014/main" id="{F0381DE4-8FAC-E205-2B3B-0F02124316AA}"/>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914CB5F1-2F4A-5FFC-C0EE-CBF58736F44B}"/>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1078521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36A4C-8C08-046D-8487-7DFCBB5B7826}"/>
              </a:ext>
            </a:extLst>
          </p:cNvPr>
          <p:cNvSpPr>
            <a:spLocks noGrp="1"/>
          </p:cNvSpPr>
          <p:nvPr>
            <p:ph type="title"/>
          </p:nvPr>
        </p:nvSpPr>
        <p:spPr/>
        <p:txBody>
          <a:bodyPr/>
          <a:lstStyle/>
          <a:p>
            <a:r>
              <a:rPr lang="en-US"/>
              <a:t>Click to edit Master title style</a:t>
            </a:r>
            <a:endParaRPr lang="es-ES_tradnl"/>
          </a:p>
        </p:txBody>
      </p:sp>
      <p:sp>
        <p:nvSpPr>
          <p:cNvPr id="3" name="Content Placeholder 2">
            <a:extLst>
              <a:ext uri="{FF2B5EF4-FFF2-40B4-BE49-F238E27FC236}">
                <a16:creationId xmlns:a16="http://schemas.microsoft.com/office/drawing/2014/main" id="{67AA0679-912B-3A01-74CD-0E62D1FC99C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7C51D320-8AE1-81F0-E811-ACC9DAB37A35}"/>
              </a:ext>
            </a:extLst>
          </p:cNvPr>
          <p:cNvSpPr>
            <a:spLocks noGrp="1"/>
          </p:cNvSpPr>
          <p:nvPr>
            <p:ph type="dt" sz="half" idx="10"/>
          </p:nvPr>
        </p:nvSpPr>
        <p:spPr/>
        <p:txBody>
          <a:bodyPr/>
          <a:lstStyle/>
          <a:p>
            <a:fld id="{4C25F351-DACD-AC43-ABC1-6E90F001A29D}" type="datetime1">
              <a:rPr lang="en-US" smtClean="0"/>
              <a:t>11/30/22</a:t>
            </a:fld>
            <a:endParaRPr lang="es-ES_tradnl"/>
          </a:p>
        </p:txBody>
      </p:sp>
      <p:sp>
        <p:nvSpPr>
          <p:cNvPr id="5" name="Footer Placeholder 4">
            <a:extLst>
              <a:ext uri="{FF2B5EF4-FFF2-40B4-BE49-F238E27FC236}">
                <a16:creationId xmlns:a16="http://schemas.microsoft.com/office/drawing/2014/main" id="{D21504F9-B641-CBEB-E7DA-BB92E309A48B}"/>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4D9B952F-6FEB-ADD1-5B1F-1FB061B2CEC3}"/>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3980228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A7A71-3CEA-AE81-2EDA-B92621C02D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ES_tradnl"/>
          </a:p>
        </p:txBody>
      </p:sp>
      <p:sp>
        <p:nvSpPr>
          <p:cNvPr id="3" name="Text Placeholder 2">
            <a:extLst>
              <a:ext uri="{FF2B5EF4-FFF2-40B4-BE49-F238E27FC236}">
                <a16:creationId xmlns:a16="http://schemas.microsoft.com/office/drawing/2014/main" id="{D395DD2E-138A-6C6A-E94F-BC7B1C0E4B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58AE6D-CA15-78E6-ED22-061E20A5C54D}"/>
              </a:ext>
            </a:extLst>
          </p:cNvPr>
          <p:cNvSpPr>
            <a:spLocks noGrp="1"/>
          </p:cNvSpPr>
          <p:nvPr>
            <p:ph type="dt" sz="half" idx="10"/>
          </p:nvPr>
        </p:nvSpPr>
        <p:spPr/>
        <p:txBody>
          <a:bodyPr/>
          <a:lstStyle/>
          <a:p>
            <a:fld id="{8DDEBD74-288F-D442-BE50-9A23F3FD82BA}" type="datetime1">
              <a:rPr lang="en-US" smtClean="0"/>
              <a:t>11/30/22</a:t>
            </a:fld>
            <a:endParaRPr lang="es-ES_tradnl"/>
          </a:p>
        </p:txBody>
      </p:sp>
      <p:sp>
        <p:nvSpPr>
          <p:cNvPr id="5" name="Footer Placeholder 4">
            <a:extLst>
              <a:ext uri="{FF2B5EF4-FFF2-40B4-BE49-F238E27FC236}">
                <a16:creationId xmlns:a16="http://schemas.microsoft.com/office/drawing/2014/main" id="{42E77D85-B164-5C1F-0358-8C9CA3A4712D}"/>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EDE4C218-33AB-7F61-3C7B-94224CEE3783}"/>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1548514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834B7-5CDB-DE9C-E5D6-010C27052A95}"/>
              </a:ext>
            </a:extLst>
          </p:cNvPr>
          <p:cNvSpPr>
            <a:spLocks noGrp="1"/>
          </p:cNvSpPr>
          <p:nvPr>
            <p:ph type="title"/>
          </p:nvPr>
        </p:nvSpPr>
        <p:spPr/>
        <p:txBody>
          <a:bodyPr/>
          <a:lstStyle/>
          <a:p>
            <a:r>
              <a:rPr lang="en-US"/>
              <a:t>Click to edit Master title style</a:t>
            </a:r>
            <a:endParaRPr lang="es-ES_tradnl"/>
          </a:p>
        </p:txBody>
      </p:sp>
      <p:sp>
        <p:nvSpPr>
          <p:cNvPr id="3" name="Content Placeholder 2">
            <a:extLst>
              <a:ext uri="{FF2B5EF4-FFF2-40B4-BE49-F238E27FC236}">
                <a16:creationId xmlns:a16="http://schemas.microsoft.com/office/drawing/2014/main" id="{A357DF6E-19F5-0640-EE98-C52B5E1E35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Content Placeholder 3">
            <a:extLst>
              <a:ext uri="{FF2B5EF4-FFF2-40B4-BE49-F238E27FC236}">
                <a16:creationId xmlns:a16="http://schemas.microsoft.com/office/drawing/2014/main" id="{08371FAB-00F1-14C4-9C5B-65E9546056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5" name="Date Placeholder 4">
            <a:extLst>
              <a:ext uri="{FF2B5EF4-FFF2-40B4-BE49-F238E27FC236}">
                <a16:creationId xmlns:a16="http://schemas.microsoft.com/office/drawing/2014/main" id="{A8B64472-39CE-12F1-8BDF-13283F6865A9}"/>
              </a:ext>
            </a:extLst>
          </p:cNvPr>
          <p:cNvSpPr>
            <a:spLocks noGrp="1"/>
          </p:cNvSpPr>
          <p:nvPr>
            <p:ph type="dt" sz="half" idx="10"/>
          </p:nvPr>
        </p:nvSpPr>
        <p:spPr/>
        <p:txBody>
          <a:bodyPr/>
          <a:lstStyle/>
          <a:p>
            <a:fld id="{BFA4ADE5-8EF8-AE4C-83EB-B4C4E1784BA9}" type="datetime1">
              <a:rPr lang="en-US" smtClean="0"/>
              <a:t>11/30/22</a:t>
            </a:fld>
            <a:endParaRPr lang="es-ES_tradnl"/>
          </a:p>
        </p:txBody>
      </p:sp>
      <p:sp>
        <p:nvSpPr>
          <p:cNvPr id="6" name="Footer Placeholder 5">
            <a:extLst>
              <a:ext uri="{FF2B5EF4-FFF2-40B4-BE49-F238E27FC236}">
                <a16:creationId xmlns:a16="http://schemas.microsoft.com/office/drawing/2014/main" id="{021FB416-C49B-B403-0A81-1C76F7E5FF31}"/>
              </a:ext>
            </a:extLst>
          </p:cNvPr>
          <p:cNvSpPr>
            <a:spLocks noGrp="1"/>
          </p:cNvSpPr>
          <p:nvPr>
            <p:ph type="ftr" sz="quarter" idx="11"/>
          </p:nvPr>
        </p:nvSpPr>
        <p:spPr/>
        <p:txBody>
          <a:bodyPr/>
          <a:lstStyle/>
          <a:p>
            <a:endParaRPr lang="es-ES_tradnl"/>
          </a:p>
        </p:txBody>
      </p:sp>
      <p:sp>
        <p:nvSpPr>
          <p:cNvPr id="7" name="Slide Number Placeholder 6">
            <a:extLst>
              <a:ext uri="{FF2B5EF4-FFF2-40B4-BE49-F238E27FC236}">
                <a16:creationId xmlns:a16="http://schemas.microsoft.com/office/drawing/2014/main" id="{094172D8-537B-77E5-F853-F0AE42F8EB8B}"/>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14369938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FC9BA-9C84-9887-A40A-797D0CED5C01}"/>
              </a:ext>
            </a:extLst>
          </p:cNvPr>
          <p:cNvSpPr>
            <a:spLocks noGrp="1"/>
          </p:cNvSpPr>
          <p:nvPr>
            <p:ph type="title"/>
          </p:nvPr>
        </p:nvSpPr>
        <p:spPr>
          <a:xfrm>
            <a:off x="839788" y="365125"/>
            <a:ext cx="10515600" cy="1325563"/>
          </a:xfrm>
        </p:spPr>
        <p:txBody>
          <a:bodyPr/>
          <a:lstStyle/>
          <a:p>
            <a:r>
              <a:rPr lang="en-US"/>
              <a:t>Click to edit Master title style</a:t>
            </a:r>
            <a:endParaRPr lang="es-ES_tradnl"/>
          </a:p>
        </p:txBody>
      </p:sp>
      <p:sp>
        <p:nvSpPr>
          <p:cNvPr id="3" name="Text Placeholder 2">
            <a:extLst>
              <a:ext uri="{FF2B5EF4-FFF2-40B4-BE49-F238E27FC236}">
                <a16:creationId xmlns:a16="http://schemas.microsoft.com/office/drawing/2014/main" id="{C04A2CAB-EACE-310C-4CA0-680010AC1B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CCA94D-57E8-EF8E-0D83-673C907286A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5" name="Text Placeholder 4">
            <a:extLst>
              <a:ext uri="{FF2B5EF4-FFF2-40B4-BE49-F238E27FC236}">
                <a16:creationId xmlns:a16="http://schemas.microsoft.com/office/drawing/2014/main" id="{F966265B-3DD6-25D1-AA24-06546B2947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F137444-29E8-25C1-A61C-D962C77096B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7" name="Date Placeholder 6">
            <a:extLst>
              <a:ext uri="{FF2B5EF4-FFF2-40B4-BE49-F238E27FC236}">
                <a16:creationId xmlns:a16="http://schemas.microsoft.com/office/drawing/2014/main" id="{56516848-1175-4888-3D9B-58AFE0FA53C3}"/>
              </a:ext>
            </a:extLst>
          </p:cNvPr>
          <p:cNvSpPr>
            <a:spLocks noGrp="1"/>
          </p:cNvSpPr>
          <p:nvPr>
            <p:ph type="dt" sz="half" idx="10"/>
          </p:nvPr>
        </p:nvSpPr>
        <p:spPr/>
        <p:txBody>
          <a:bodyPr/>
          <a:lstStyle/>
          <a:p>
            <a:fld id="{161891E3-BB9F-094C-A757-353852848A04}" type="datetime1">
              <a:rPr lang="en-US" smtClean="0"/>
              <a:t>11/30/22</a:t>
            </a:fld>
            <a:endParaRPr lang="es-ES_tradnl"/>
          </a:p>
        </p:txBody>
      </p:sp>
      <p:sp>
        <p:nvSpPr>
          <p:cNvPr id="8" name="Footer Placeholder 7">
            <a:extLst>
              <a:ext uri="{FF2B5EF4-FFF2-40B4-BE49-F238E27FC236}">
                <a16:creationId xmlns:a16="http://schemas.microsoft.com/office/drawing/2014/main" id="{D3421618-1B4F-01A5-26E6-B5BEF81D5F9B}"/>
              </a:ext>
            </a:extLst>
          </p:cNvPr>
          <p:cNvSpPr>
            <a:spLocks noGrp="1"/>
          </p:cNvSpPr>
          <p:nvPr>
            <p:ph type="ftr" sz="quarter" idx="11"/>
          </p:nvPr>
        </p:nvSpPr>
        <p:spPr/>
        <p:txBody>
          <a:bodyPr/>
          <a:lstStyle/>
          <a:p>
            <a:endParaRPr lang="es-ES_tradnl"/>
          </a:p>
        </p:txBody>
      </p:sp>
      <p:sp>
        <p:nvSpPr>
          <p:cNvPr id="9" name="Slide Number Placeholder 8">
            <a:extLst>
              <a:ext uri="{FF2B5EF4-FFF2-40B4-BE49-F238E27FC236}">
                <a16:creationId xmlns:a16="http://schemas.microsoft.com/office/drawing/2014/main" id="{7E1CA9E5-B463-20F2-011F-D80D6647D915}"/>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58307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64B7E-68A9-B353-47BC-5EA3505A85D8}"/>
              </a:ext>
            </a:extLst>
          </p:cNvPr>
          <p:cNvSpPr>
            <a:spLocks noGrp="1"/>
          </p:cNvSpPr>
          <p:nvPr>
            <p:ph type="title"/>
          </p:nvPr>
        </p:nvSpPr>
        <p:spPr/>
        <p:txBody>
          <a:bodyPr/>
          <a:lstStyle/>
          <a:p>
            <a:r>
              <a:rPr lang="en-US"/>
              <a:t>Click to edit Master title style</a:t>
            </a:r>
            <a:endParaRPr lang="es-ES_tradnl"/>
          </a:p>
        </p:txBody>
      </p:sp>
      <p:sp>
        <p:nvSpPr>
          <p:cNvPr id="3" name="Date Placeholder 2">
            <a:extLst>
              <a:ext uri="{FF2B5EF4-FFF2-40B4-BE49-F238E27FC236}">
                <a16:creationId xmlns:a16="http://schemas.microsoft.com/office/drawing/2014/main" id="{433FDC4B-3F09-795A-E491-F18256CF5344}"/>
              </a:ext>
            </a:extLst>
          </p:cNvPr>
          <p:cNvSpPr>
            <a:spLocks noGrp="1"/>
          </p:cNvSpPr>
          <p:nvPr>
            <p:ph type="dt" sz="half" idx="10"/>
          </p:nvPr>
        </p:nvSpPr>
        <p:spPr/>
        <p:txBody>
          <a:bodyPr/>
          <a:lstStyle/>
          <a:p>
            <a:fld id="{735CB160-6E9B-FC49-8F93-6E61E250F1B3}" type="datetime1">
              <a:rPr lang="en-US" smtClean="0"/>
              <a:t>11/30/22</a:t>
            </a:fld>
            <a:endParaRPr lang="es-ES_tradnl"/>
          </a:p>
        </p:txBody>
      </p:sp>
      <p:sp>
        <p:nvSpPr>
          <p:cNvPr id="4" name="Footer Placeholder 3">
            <a:extLst>
              <a:ext uri="{FF2B5EF4-FFF2-40B4-BE49-F238E27FC236}">
                <a16:creationId xmlns:a16="http://schemas.microsoft.com/office/drawing/2014/main" id="{45CD517B-773D-5F66-9FF6-F40C53E9CBA4}"/>
              </a:ext>
            </a:extLst>
          </p:cNvPr>
          <p:cNvSpPr>
            <a:spLocks noGrp="1"/>
          </p:cNvSpPr>
          <p:nvPr>
            <p:ph type="ftr" sz="quarter" idx="11"/>
          </p:nvPr>
        </p:nvSpPr>
        <p:spPr/>
        <p:txBody>
          <a:bodyPr/>
          <a:lstStyle/>
          <a:p>
            <a:endParaRPr lang="es-ES_tradnl"/>
          </a:p>
        </p:txBody>
      </p:sp>
      <p:sp>
        <p:nvSpPr>
          <p:cNvPr id="5" name="Slide Number Placeholder 4">
            <a:extLst>
              <a:ext uri="{FF2B5EF4-FFF2-40B4-BE49-F238E27FC236}">
                <a16:creationId xmlns:a16="http://schemas.microsoft.com/office/drawing/2014/main" id="{20F6B5D1-2298-FD87-82B5-78B3E032654A}"/>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1413809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BECB0B-720C-A7D3-229E-0BA0CC5E17F5}"/>
              </a:ext>
            </a:extLst>
          </p:cNvPr>
          <p:cNvSpPr>
            <a:spLocks noGrp="1"/>
          </p:cNvSpPr>
          <p:nvPr>
            <p:ph type="dt" sz="half" idx="10"/>
          </p:nvPr>
        </p:nvSpPr>
        <p:spPr/>
        <p:txBody>
          <a:bodyPr/>
          <a:lstStyle/>
          <a:p>
            <a:fld id="{61479933-3050-B746-9345-7CFD931D8158}" type="datetime1">
              <a:rPr lang="en-US" smtClean="0"/>
              <a:t>11/30/22</a:t>
            </a:fld>
            <a:endParaRPr lang="es-ES_tradnl"/>
          </a:p>
        </p:txBody>
      </p:sp>
      <p:sp>
        <p:nvSpPr>
          <p:cNvPr id="3" name="Footer Placeholder 2">
            <a:extLst>
              <a:ext uri="{FF2B5EF4-FFF2-40B4-BE49-F238E27FC236}">
                <a16:creationId xmlns:a16="http://schemas.microsoft.com/office/drawing/2014/main" id="{F856C4B4-1206-C13E-A624-8791700A3F05}"/>
              </a:ext>
            </a:extLst>
          </p:cNvPr>
          <p:cNvSpPr>
            <a:spLocks noGrp="1"/>
          </p:cNvSpPr>
          <p:nvPr>
            <p:ph type="ftr" sz="quarter" idx="11"/>
          </p:nvPr>
        </p:nvSpPr>
        <p:spPr/>
        <p:txBody>
          <a:bodyPr/>
          <a:lstStyle/>
          <a:p>
            <a:endParaRPr lang="es-ES_tradnl"/>
          </a:p>
        </p:txBody>
      </p:sp>
      <p:sp>
        <p:nvSpPr>
          <p:cNvPr id="4" name="Slide Number Placeholder 3">
            <a:extLst>
              <a:ext uri="{FF2B5EF4-FFF2-40B4-BE49-F238E27FC236}">
                <a16:creationId xmlns:a16="http://schemas.microsoft.com/office/drawing/2014/main" id="{3C60103F-CE2E-680A-8A97-C29961A1CD1E}"/>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1033308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9A9A7-8450-6A94-1A61-9073FCDDB9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_tradnl"/>
          </a:p>
        </p:txBody>
      </p:sp>
      <p:sp>
        <p:nvSpPr>
          <p:cNvPr id="3" name="Content Placeholder 2">
            <a:extLst>
              <a:ext uri="{FF2B5EF4-FFF2-40B4-BE49-F238E27FC236}">
                <a16:creationId xmlns:a16="http://schemas.microsoft.com/office/drawing/2014/main" id="{2AE7FF1D-8DE8-8569-6E5E-1C3FCFDE37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Text Placeholder 3">
            <a:extLst>
              <a:ext uri="{FF2B5EF4-FFF2-40B4-BE49-F238E27FC236}">
                <a16:creationId xmlns:a16="http://schemas.microsoft.com/office/drawing/2014/main" id="{A06D60BC-7077-BF14-6362-747E341B7E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53A713-2A57-A4C6-AF69-240FF0B77D5F}"/>
              </a:ext>
            </a:extLst>
          </p:cNvPr>
          <p:cNvSpPr>
            <a:spLocks noGrp="1"/>
          </p:cNvSpPr>
          <p:nvPr>
            <p:ph type="dt" sz="half" idx="10"/>
          </p:nvPr>
        </p:nvSpPr>
        <p:spPr/>
        <p:txBody>
          <a:bodyPr/>
          <a:lstStyle/>
          <a:p>
            <a:fld id="{8EDBC836-52F9-DA40-BD8F-53D36C189FED}" type="datetime1">
              <a:rPr lang="en-US" smtClean="0"/>
              <a:t>11/30/22</a:t>
            </a:fld>
            <a:endParaRPr lang="es-ES_tradnl"/>
          </a:p>
        </p:txBody>
      </p:sp>
      <p:sp>
        <p:nvSpPr>
          <p:cNvPr id="6" name="Footer Placeholder 5">
            <a:extLst>
              <a:ext uri="{FF2B5EF4-FFF2-40B4-BE49-F238E27FC236}">
                <a16:creationId xmlns:a16="http://schemas.microsoft.com/office/drawing/2014/main" id="{63DAF758-0E6A-C5C7-2923-FFA859DAE7AD}"/>
              </a:ext>
            </a:extLst>
          </p:cNvPr>
          <p:cNvSpPr>
            <a:spLocks noGrp="1"/>
          </p:cNvSpPr>
          <p:nvPr>
            <p:ph type="ftr" sz="quarter" idx="11"/>
          </p:nvPr>
        </p:nvSpPr>
        <p:spPr/>
        <p:txBody>
          <a:bodyPr/>
          <a:lstStyle/>
          <a:p>
            <a:endParaRPr lang="es-ES_tradnl"/>
          </a:p>
        </p:txBody>
      </p:sp>
      <p:sp>
        <p:nvSpPr>
          <p:cNvPr id="7" name="Slide Number Placeholder 6">
            <a:extLst>
              <a:ext uri="{FF2B5EF4-FFF2-40B4-BE49-F238E27FC236}">
                <a16:creationId xmlns:a16="http://schemas.microsoft.com/office/drawing/2014/main" id="{8C558DB7-397C-909A-8D32-62E4AAC68BC8}"/>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60243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ADD-FDCB-DCC7-805C-443FB8CEEA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_tradnl"/>
          </a:p>
        </p:txBody>
      </p:sp>
      <p:sp>
        <p:nvSpPr>
          <p:cNvPr id="3" name="Picture Placeholder 2">
            <a:extLst>
              <a:ext uri="{FF2B5EF4-FFF2-40B4-BE49-F238E27FC236}">
                <a16:creationId xmlns:a16="http://schemas.microsoft.com/office/drawing/2014/main" id="{FE42C87C-BCAA-D8D1-8C29-32AA84514F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Text Placeholder 3">
            <a:extLst>
              <a:ext uri="{FF2B5EF4-FFF2-40B4-BE49-F238E27FC236}">
                <a16:creationId xmlns:a16="http://schemas.microsoft.com/office/drawing/2014/main" id="{031B4B26-0889-8305-D5E2-BBAF07F88A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13A0B6-1BFD-F86D-92B5-B9E44BF5A7C1}"/>
              </a:ext>
            </a:extLst>
          </p:cNvPr>
          <p:cNvSpPr>
            <a:spLocks noGrp="1"/>
          </p:cNvSpPr>
          <p:nvPr>
            <p:ph type="dt" sz="half" idx="10"/>
          </p:nvPr>
        </p:nvSpPr>
        <p:spPr/>
        <p:txBody>
          <a:bodyPr/>
          <a:lstStyle/>
          <a:p>
            <a:fld id="{14362469-C463-FD49-AB51-92D36413B34A}" type="datetime1">
              <a:rPr lang="en-US" smtClean="0"/>
              <a:t>11/30/22</a:t>
            </a:fld>
            <a:endParaRPr lang="es-ES_tradnl"/>
          </a:p>
        </p:txBody>
      </p:sp>
      <p:sp>
        <p:nvSpPr>
          <p:cNvPr id="6" name="Footer Placeholder 5">
            <a:extLst>
              <a:ext uri="{FF2B5EF4-FFF2-40B4-BE49-F238E27FC236}">
                <a16:creationId xmlns:a16="http://schemas.microsoft.com/office/drawing/2014/main" id="{0BF933AB-3469-CB58-C513-73B3EBB36F08}"/>
              </a:ext>
            </a:extLst>
          </p:cNvPr>
          <p:cNvSpPr>
            <a:spLocks noGrp="1"/>
          </p:cNvSpPr>
          <p:nvPr>
            <p:ph type="ftr" sz="quarter" idx="11"/>
          </p:nvPr>
        </p:nvSpPr>
        <p:spPr/>
        <p:txBody>
          <a:bodyPr/>
          <a:lstStyle/>
          <a:p>
            <a:endParaRPr lang="es-ES_tradnl"/>
          </a:p>
        </p:txBody>
      </p:sp>
      <p:sp>
        <p:nvSpPr>
          <p:cNvPr id="7" name="Slide Number Placeholder 6">
            <a:extLst>
              <a:ext uri="{FF2B5EF4-FFF2-40B4-BE49-F238E27FC236}">
                <a16:creationId xmlns:a16="http://schemas.microsoft.com/office/drawing/2014/main" id="{2E5221BB-5D2E-A6B5-29AB-D3AFFBBD22C2}"/>
              </a:ext>
            </a:extLst>
          </p:cNvPr>
          <p:cNvSpPr>
            <a:spLocks noGrp="1"/>
          </p:cNvSpPr>
          <p:nvPr>
            <p:ph type="sldNum" sz="quarter" idx="12"/>
          </p:nvPr>
        </p:nvSpPr>
        <p:spPr/>
        <p:txBody>
          <a:body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2279174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3C55AF5E-6A72-C64D-ACBE-FC8A974849CB}"/>
              </a:ext>
            </a:extLst>
          </p:cNvPr>
          <p:cNvGraphicFramePr>
            <a:graphicFrameLocks noChangeAspect="1"/>
          </p:cNvGraphicFramePr>
          <p:nvPr userDrawn="1">
            <p:custDataLst>
              <p:tags r:id="rId13"/>
            </p:custDataLst>
            <p:extLst>
              <p:ext uri="{D42A27DB-BD31-4B8C-83A1-F6EECF244321}">
                <p14:modId xmlns:p14="http://schemas.microsoft.com/office/powerpoint/2010/main" val="94159631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14" imgW="7772400" imgH="10058400" progId="TCLayout.ActiveDocument.1">
                  <p:embed/>
                </p:oleObj>
              </mc:Choice>
              <mc:Fallback>
                <p:oleObj name="think-cell Slide" r:id="rId14" imgW="7772400" imgH="10058400" progId="TCLayout.ActiveDocument.1">
                  <p:embed/>
                  <p:pic>
                    <p:nvPicPr>
                      <p:cNvPr id="0" name=""/>
                      <p:cNvPicPr/>
                      <p:nvPr/>
                    </p:nvPicPr>
                    <p:blipFill>
                      <a:blip r:embed="rId15"/>
                      <a:stretch>
                        <a:fillRect/>
                      </a:stretch>
                    </p:blipFill>
                    <p:spPr>
                      <a:xfrm>
                        <a:off x="1588" y="1588"/>
                        <a:ext cx="1227" cy="1588"/>
                      </a:xfrm>
                      <a:prstGeom prst="rect">
                        <a:avLst/>
                      </a:prstGeom>
                    </p:spPr>
                  </p:pic>
                </p:oleObj>
              </mc:Fallback>
            </mc:AlternateContent>
          </a:graphicData>
        </a:graphic>
      </p:graphicFrame>
      <p:sp>
        <p:nvSpPr>
          <p:cNvPr id="2" name="Title Placeholder 1">
            <a:extLst>
              <a:ext uri="{FF2B5EF4-FFF2-40B4-BE49-F238E27FC236}">
                <a16:creationId xmlns:a16="http://schemas.microsoft.com/office/drawing/2014/main" id="{EE9F2281-F6F5-19EB-98FD-1EE27B8AC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ES_tradnl"/>
          </a:p>
        </p:txBody>
      </p:sp>
      <p:sp>
        <p:nvSpPr>
          <p:cNvPr id="3" name="Text Placeholder 2">
            <a:extLst>
              <a:ext uri="{FF2B5EF4-FFF2-40B4-BE49-F238E27FC236}">
                <a16:creationId xmlns:a16="http://schemas.microsoft.com/office/drawing/2014/main" id="{D5626720-2995-4EEE-2100-254CC6058A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8E1F8D69-19A5-67F1-7BE2-E3507AC89E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C92813-9BE5-E64F-94B9-2269E7494AF0}" type="datetime1">
              <a:rPr lang="en-US" smtClean="0"/>
              <a:t>11/30/22</a:t>
            </a:fld>
            <a:endParaRPr lang="es-ES_tradnl"/>
          </a:p>
        </p:txBody>
      </p:sp>
      <p:sp>
        <p:nvSpPr>
          <p:cNvPr id="5" name="Footer Placeholder 4">
            <a:extLst>
              <a:ext uri="{FF2B5EF4-FFF2-40B4-BE49-F238E27FC236}">
                <a16:creationId xmlns:a16="http://schemas.microsoft.com/office/drawing/2014/main" id="{D2A8AACD-EE90-A6C3-9BE3-02814A1658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Slide Number Placeholder 5">
            <a:extLst>
              <a:ext uri="{FF2B5EF4-FFF2-40B4-BE49-F238E27FC236}">
                <a16:creationId xmlns:a16="http://schemas.microsoft.com/office/drawing/2014/main" id="{2CE73CA5-B40B-F8BC-F650-C6DD99E324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AE6908-2F6B-9241-A52F-1BBEE66D8FA5}" type="slidenum">
              <a:rPr lang="es-ES_tradnl" smtClean="0"/>
              <a:t>‹#›</a:t>
            </a:fld>
            <a:endParaRPr lang="es-ES_tradnl"/>
          </a:p>
        </p:txBody>
      </p:sp>
    </p:spTree>
    <p:extLst>
      <p:ext uri="{BB962C8B-B14F-4D97-AF65-F5344CB8AC3E}">
        <p14:creationId xmlns:p14="http://schemas.microsoft.com/office/powerpoint/2010/main" val="20106622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2.emf"/><Relationship Id="rId4" Type="http://schemas.openxmlformats.org/officeDocument/2006/relationships/oleObject" Target="../embeddings/oleObject2.bin"/></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image" Target="../media/image9.emf"/><Relationship Id="rId4" Type="http://schemas.openxmlformats.org/officeDocument/2006/relationships/oleObject" Target="../embeddings/oleObject3.bin"/></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emf"/><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12B88884-15F9-F3D1-FD5A-BA5FE571FCD4}"/>
              </a:ext>
            </a:extLst>
          </p:cNvPr>
          <p:cNvGraphicFramePr>
            <a:graphicFrameLocks noChangeAspect="1"/>
          </p:cNvGraphicFramePr>
          <p:nvPr>
            <p:custDataLst>
              <p:tags r:id="rId1"/>
            </p:custDataLst>
            <p:extLst>
              <p:ext uri="{D42A27DB-BD31-4B8C-83A1-F6EECF244321}">
                <p14:modId xmlns:p14="http://schemas.microsoft.com/office/powerpoint/2010/main" val="42365852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Subtitle 2">
            <a:extLst>
              <a:ext uri="{FF2B5EF4-FFF2-40B4-BE49-F238E27FC236}">
                <a16:creationId xmlns:a16="http://schemas.microsoft.com/office/drawing/2014/main" id="{0DB80D2B-01A7-890F-4BF0-F39188D8A7AC}"/>
              </a:ext>
            </a:extLst>
          </p:cNvPr>
          <p:cNvSpPr>
            <a:spLocks noGrp="1"/>
          </p:cNvSpPr>
          <p:nvPr>
            <p:ph type="subTitle" idx="1"/>
          </p:nvPr>
        </p:nvSpPr>
        <p:spPr>
          <a:xfrm>
            <a:off x="1966174" y="2601119"/>
            <a:ext cx="8259652" cy="1655762"/>
          </a:xfrm>
        </p:spPr>
        <p:txBody>
          <a:bodyPr>
            <a:normAutofit fontScale="92500" lnSpcReduction="10000"/>
          </a:bodyPr>
          <a:lstStyle/>
          <a:p>
            <a:pPr algn="l"/>
            <a:r>
              <a:rPr lang="es-ES_tradnl" sz="4000" i="1" dirty="0" err="1">
                <a:solidFill>
                  <a:srgbClr val="C00000"/>
                </a:solidFill>
              </a:rPr>
              <a:t>To</a:t>
            </a:r>
            <a:r>
              <a:rPr lang="es-ES_tradnl" sz="4000" i="1" dirty="0">
                <a:solidFill>
                  <a:srgbClr val="C00000"/>
                </a:solidFill>
              </a:rPr>
              <a:t> </a:t>
            </a:r>
            <a:r>
              <a:rPr lang="es-ES_tradnl" sz="4000" i="1" dirty="0" err="1">
                <a:solidFill>
                  <a:srgbClr val="C00000"/>
                </a:solidFill>
              </a:rPr>
              <a:t>the</a:t>
            </a:r>
            <a:r>
              <a:rPr lang="es-ES_tradnl" sz="4000" i="1" dirty="0">
                <a:solidFill>
                  <a:srgbClr val="C00000"/>
                </a:solidFill>
              </a:rPr>
              <a:t> </a:t>
            </a:r>
            <a:r>
              <a:rPr lang="es-ES_tradnl" sz="4000" i="1" dirty="0" err="1">
                <a:solidFill>
                  <a:srgbClr val="C00000"/>
                </a:solidFill>
              </a:rPr>
              <a:t>attention</a:t>
            </a:r>
            <a:r>
              <a:rPr lang="es-ES_tradnl" sz="4000" i="1" dirty="0">
                <a:solidFill>
                  <a:srgbClr val="C00000"/>
                </a:solidFill>
              </a:rPr>
              <a:t> </a:t>
            </a:r>
            <a:r>
              <a:rPr lang="es-ES_tradnl" sz="4000" i="1" dirty="0" err="1">
                <a:solidFill>
                  <a:srgbClr val="C00000"/>
                </a:solidFill>
              </a:rPr>
              <a:t>of</a:t>
            </a:r>
            <a:r>
              <a:rPr lang="es-ES_tradnl" sz="4000" i="1" dirty="0">
                <a:solidFill>
                  <a:srgbClr val="C00000"/>
                </a:solidFill>
              </a:rPr>
              <a:t> </a:t>
            </a:r>
          </a:p>
          <a:p>
            <a:pPr algn="l"/>
            <a:r>
              <a:rPr lang="es-ES_tradnl" sz="4000" i="1" dirty="0">
                <a:solidFill>
                  <a:srgbClr val="C00000"/>
                </a:solidFill>
              </a:rPr>
              <a:t>Instituto de </a:t>
            </a:r>
            <a:r>
              <a:rPr lang="es-ES_tradnl" sz="4000" i="1" dirty="0" err="1">
                <a:solidFill>
                  <a:srgbClr val="C00000"/>
                </a:solidFill>
              </a:rPr>
              <a:t>Estudos</a:t>
            </a:r>
            <a:r>
              <a:rPr lang="es-ES_tradnl" sz="4000" i="1" dirty="0">
                <a:solidFill>
                  <a:srgbClr val="C00000"/>
                </a:solidFill>
              </a:rPr>
              <a:t> para Políticas de </a:t>
            </a:r>
            <a:r>
              <a:rPr lang="es-ES_tradnl" sz="4000" i="1" dirty="0" err="1">
                <a:solidFill>
                  <a:srgbClr val="C00000"/>
                </a:solidFill>
              </a:rPr>
              <a:t>Saúde</a:t>
            </a:r>
            <a:endParaRPr lang="es-ES_tradnl" sz="4000" i="1" dirty="0">
              <a:solidFill>
                <a:srgbClr val="C00000"/>
              </a:solidFill>
            </a:endParaRPr>
          </a:p>
          <a:p>
            <a:endParaRPr lang="es-ES_tradnl" dirty="0"/>
          </a:p>
        </p:txBody>
      </p:sp>
      <p:pic>
        <p:nvPicPr>
          <p:cNvPr id="4" name="Picture 3">
            <a:extLst>
              <a:ext uri="{FF2B5EF4-FFF2-40B4-BE49-F238E27FC236}">
                <a16:creationId xmlns:a16="http://schemas.microsoft.com/office/drawing/2014/main" id="{AD2F31E0-BA0C-6CE2-FA6D-952612ADBE34}"/>
              </a:ext>
            </a:extLst>
          </p:cNvPr>
          <p:cNvPicPr>
            <a:picLocks noChangeAspect="1"/>
          </p:cNvPicPr>
          <p:nvPr/>
        </p:nvPicPr>
        <p:blipFill>
          <a:blip r:embed="rId6"/>
          <a:stretch>
            <a:fillRect/>
          </a:stretch>
        </p:blipFill>
        <p:spPr>
          <a:xfrm>
            <a:off x="752075" y="5285026"/>
            <a:ext cx="4384037" cy="707425"/>
          </a:xfrm>
          <a:prstGeom prst="rect">
            <a:avLst/>
          </a:prstGeom>
        </p:spPr>
      </p:pic>
      <p:sp>
        <p:nvSpPr>
          <p:cNvPr id="6" name="Title 5">
            <a:extLst>
              <a:ext uri="{FF2B5EF4-FFF2-40B4-BE49-F238E27FC236}">
                <a16:creationId xmlns:a16="http://schemas.microsoft.com/office/drawing/2014/main" id="{1BF90CEE-DFBB-8D06-0615-40F79B98E9FB}"/>
              </a:ext>
            </a:extLst>
          </p:cNvPr>
          <p:cNvSpPr>
            <a:spLocks noGrp="1"/>
          </p:cNvSpPr>
          <p:nvPr>
            <p:ph type="ctrTitle"/>
          </p:nvPr>
        </p:nvSpPr>
        <p:spPr>
          <a:xfrm>
            <a:off x="1966174" y="1122363"/>
            <a:ext cx="9144000" cy="1342756"/>
          </a:xfrm>
        </p:spPr>
        <p:txBody>
          <a:bodyPr vert="horz">
            <a:normAutofit/>
          </a:bodyPr>
          <a:lstStyle/>
          <a:p>
            <a:pPr algn="l"/>
            <a:r>
              <a:rPr lang="pt-BR" sz="4500" b="1" dirty="0" err="1"/>
              <a:t>Closing</a:t>
            </a:r>
            <a:r>
              <a:rPr lang="pt-BR" sz="4500" b="1" dirty="0"/>
              <a:t> </a:t>
            </a:r>
            <a:r>
              <a:rPr lang="pt-BR" sz="4500" b="1" dirty="0" err="1"/>
              <a:t>the</a:t>
            </a:r>
            <a:r>
              <a:rPr lang="pt-BR" sz="4500" b="1" dirty="0"/>
              <a:t> Health Gap in </a:t>
            </a:r>
            <a:r>
              <a:rPr lang="pt-BR" sz="4500" b="1" dirty="0" err="1"/>
              <a:t>Brazil</a:t>
            </a:r>
            <a:r>
              <a:rPr lang="pt-BR" sz="4500" b="1" dirty="0"/>
              <a:t>: </a:t>
            </a:r>
            <a:r>
              <a:rPr lang="pt-BR" sz="4500" b="1" dirty="0" err="1"/>
              <a:t>Data-led</a:t>
            </a:r>
            <a:r>
              <a:rPr lang="pt-BR" sz="4500" b="1" dirty="0"/>
              <a:t> </a:t>
            </a:r>
            <a:r>
              <a:rPr lang="pt-BR" sz="4500" b="1" dirty="0" err="1"/>
              <a:t>Infrastructure</a:t>
            </a:r>
            <a:r>
              <a:rPr lang="pt-BR" sz="4500" b="1" dirty="0"/>
              <a:t> </a:t>
            </a:r>
            <a:r>
              <a:rPr lang="pt-BR" sz="4500" b="1" dirty="0" err="1"/>
              <a:t>Expansion</a:t>
            </a:r>
            <a:endParaRPr lang="es-ES_tradnl" sz="4500" b="1" dirty="0"/>
          </a:p>
        </p:txBody>
      </p:sp>
      <p:cxnSp>
        <p:nvCxnSpPr>
          <p:cNvPr id="7" name="Straight Connector 6">
            <a:extLst>
              <a:ext uri="{FF2B5EF4-FFF2-40B4-BE49-F238E27FC236}">
                <a16:creationId xmlns:a16="http://schemas.microsoft.com/office/drawing/2014/main" id="{5CF93E4E-6011-FD8D-752B-79827A55BF30}"/>
              </a:ext>
            </a:extLst>
          </p:cNvPr>
          <p:cNvCxnSpPr>
            <a:cxnSpLocks/>
          </p:cNvCxnSpPr>
          <p:nvPr/>
        </p:nvCxnSpPr>
        <p:spPr>
          <a:xfrm flipH="1">
            <a:off x="0" y="2167207"/>
            <a:ext cx="1893194"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10" name="Subtitle 2">
            <a:extLst>
              <a:ext uri="{FF2B5EF4-FFF2-40B4-BE49-F238E27FC236}">
                <a16:creationId xmlns:a16="http://schemas.microsoft.com/office/drawing/2014/main" id="{782ED22B-0934-530A-1B74-0BDB372BFB55}"/>
              </a:ext>
            </a:extLst>
          </p:cNvPr>
          <p:cNvSpPr txBox="1">
            <a:spLocks/>
          </p:cNvSpPr>
          <p:nvPr/>
        </p:nvSpPr>
        <p:spPr>
          <a:xfrm>
            <a:off x="2285999" y="4081785"/>
            <a:ext cx="8531158" cy="1342756"/>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s-ES_tradnl" sz="2000" i="1" dirty="0" err="1">
                <a:solidFill>
                  <a:srgbClr val="C00000"/>
                </a:solidFill>
              </a:rPr>
              <a:t>December</a:t>
            </a:r>
            <a:r>
              <a:rPr lang="es-ES_tradnl" sz="2000" i="1" dirty="0">
                <a:solidFill>
                  <a:srgbClr val="C00000"/>
                </a:solidFill>
              </a:rPr>
              <a:t> 2022</a:t>
            </a:r>
          </a:p>
          <a:p>
            <a:pPr algn="r"/>
            <a:r>
              <a:rPr lang="es-ES_tradnl" sz="2000" i="1" dirty="0">
                <a:solidFill>
                  <a:srgbClr val="C00000"/>
                </a:solidFill>
              </a:rPr>
              <a:t>Carlos H. Víquez, Masato Takahashi, </a:t>
            </a:r>
            <a:r>
              <a:rPr lang="es-ES_tradnl" sz="2000" i="1" dirty="0" err="1">
                <a:solidFill>
                  <a:srgbClr val="C00000"/>
                </a:solidFill>
              </a:rPr>
              <a:t>Bharath</a:t>
            </a:r>
            <a:r>
              <a:rPr lang="es-ES_tradnl" sz="2000" i="1" dirty="0">
                <a:solidFill>
                  <a:srgbClr val="C00000"/>
                </a:solidFill>
              </a:rPr>
              <a:t> </a:t>
            </a:r>
            <a:r>
              <a:rPr lang="es-ES_tradnl" sz="2000" i="1" dirty="0" err="1">
                <a:solidFill>
                  <a:srgbClr val="C00000"/>
                </a:solidFill>
              </a:rPr>
              <a:t>Ram</a:t>
            </a:r>
            <a:r>
              <a:rPr lang="es-ES_tradnl" sz="2000" i="1" dirty="0">
                <a:solidFill>
                  <a:srgbClr val="C00000"/>
                </a:solidFill>
              </a:rPr>
              <a:t>, </a:t>
            </a:r>
            <a:r>
              <a:rPr lang="es-ES_tradnl" sz="2000" i="1" dirty="0" err="1">
                <a:solidFill>
                  <a:srgbClr val="C00000"/>
                </a:solidFill>
              </a:rPr>
              <a:t>Kwang</a:t>
            </a:r>
            <a:r>
              <a:rPr lang="es-ES_tradnl" sz="2000" i="1" dirty="0">
                <a:solidFill>
                  <a:srgbClr val="C00000"/>
                </a:solidFill>
              </a:rPr>
              <a:t> Lee, Luisa </a:t>
            </a:r>
            <a:r>
              <a:rPr lang="es-ES_tradnl" sz="2000" i="1" dirty="0" err="1">
                <a:solidFill>
                  <a:srgbClr val="C00000"/>
                </a:solidFill>
              </a:rPr>
              <a:t>Leite</a:t>
            </a:r>
            <a:r>
              <a:rPr lang="es-ES_tradnl" sz="2000" i="1" dirty="0">
                <a:solidFill>
                  <a:srgbClr val="C00000"/>
                </a:solidFill>
              </a:rPr>
              <a:t>, </a:t>
            </a:r>
            <a:r>
              <a:rPr lang="es-ES_tradnl" sz="2000" i="1" dirty="0" err="1">
                <a:solidFill>
                  <a:srgbClr val="C00000"/>
                </a:solidFill>
              </a:rPr>
              <a:t>Shreya</a:t>
            </a:r>
            <a:r>
              <a:rPr lang="es-ES_tradnl" sz="2000" i="1" dirty="0">
                <a:solidFill>
                  <a:srgbClr val="C00000"/>
                </a:solidFill>
              </a:rPr>
              <a:t> </a:t>
            </a:r>
            <a:r>
              <a:rPr lang="es-ES_tradnl" sz="2000" i="1" dirty="0" err="1">
                <a:solidFill>
                  <a:srgbClr val="C00000"/>
                </a:solidFill>
              </a:rPr>
              <a:t>Chatuverdi</a:t>
            </a:r>
            <a:endParaRPr lang="es-ES_tradnl" sz="2000" i="1" dirty="0">
              <a:solidFill>
                <a:srgbClr val="C00000"/>
              </a:solidFill>
            </a:endParaRPr>
          </a:p>
          <a:p>
            <a:pPr algn="r"/>
            <a:r>
              <a:rPr lang="es-ES_tradnl" sz="2000" i="1" dirty="0">
                <a:solidFill>
                  <a:srgbClr val="C00000"/>
                </a:solidFill>
              </a:rPr>
              <a:t>MPA/ID </a:t>
            </a:r>
            <a:r>
              <a:rPr lang="es-ES_tradnl" sz="2000" i="1" dirty="0" err="1">
                <a:solidFill>
                  <a:srgbClr val="C00000"/>
                </a:solidFill>
              </a:rPr>
              <a:t>Program</a:t>
            </a:r>
            <a:endParaRPr lang="es-ES_tradnl" sz="2000" i="1" dirty="0">
              <a:solidFill>
                <a:srgbClr val="C00000"/>
              </a:solidFill>
            </a:endParaRPr>
          </a:p>
          <a:p>
            <a:endParaRPr lang="es-ES_tradnl" dirty="0"/>
          </a:p>
        </p:txBody>
      </p:sp>
    </p:spTree>
    <p:extLst>
      <p:ext uri="{BB962C8B-B14F-4D97-AF65-F5344CB8AC3E}">
        <p14:creationId xmlns:p14="http://schemas.microsoft.com/office/powerpoint/2010/main" val="2032527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DCA2F-7C41-F0E5-74F5-65AF3084A5A3}"/>
              </a:ext>
            </a:extLst>
          </p:cNvPr>
          <p:cNvSpPr>
            <a:spLocks noGrp="1"/>
          </p:cNvSpPr>
          <p:nvPr>
            <p:ph type="title"/>
          </p:nvPr>
        </p:nvSpPr>
        <p:spPr>
          <a:xfrm>
            <a:off x="838200" y="365125"/>
            <a:ext cx="10515600" cy="1283362"/>
          </a:xfrm>
        </p:spPr>
        <p:txBody>
          <a:bodyPr>
            <a:normAutofit/>
          </a:bodyPr>
          <a:lstStyle/>
          <a:p>
            <a:r>
              <a:rPr lang="es-ES_tradnl" dirty="0" err="1"/>
              <a:t>Challenge</a:t>
            </a:r>
            <a:endParaRPr lang="es-ES_tradnl" dirty="0"/>
          </a:p>
        </p:txBody>
      </p:sp>
      <p:pic>
        <p:nvPicPr>
          <p:cNvPr id="6" name="Picture 5">
            <a:extLst>
              <a:ext uri="{FF2B5EF4-FFF2-40B4-BE49-F238E27FC236}">
                <a16:creationId xmlns:a16="http://schemas.microsoft.com/office/drawing/2014/main" id="{426B58B1-F6D4-8A87-A472-B01014AF83C1}"/>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8" name="Straight Connector 7">
            <a:extLst>
              <a:ext uri="{FF2B5EF4-FFF2-40B4-BE49-F238E27FC236}">
                <a16:creationId xmlns:a16="http://schemas.microsoft.com/office/drawing/2014/main" id="{4043A0BD-1398-8176-4317-D4554D450A26}"/>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49" name="TextBox 48">
            <a:extLst>
              <a:ext uri="{FF2B5EF4-FFF2-40B4-BE49-F238E27FC236}">
                <a16:creationId xmlns:a16="http://schemas.microsoft.com/office/drawing/2014/main" id="{29DB9114-1394-3BC3-442F-88121FE359EE}"/>
              </a:ext>
            </a:extLst>
          </p:cNvPr>
          <p:cNvSpPr txBox="1"/>
          <p:nvPr/>
        </p:nvSpPr>
        <p:spPr>
          <a:xfrm>
            <a:off x="313508" y="5910622"/>
            <a:ext cx="2577950" cy="246221"/>
          </a:xfrm>
          <a:prstGeom prst="rect">
            <a:avLst/>
          </a:prstGeom>
          <a:noFill/>
        </p:spPr>
        <p:txBody>
          <a:bodyPr wrap="none" rtlCol="0">
            <a:spAutoFit/>
          </a:bodyPr>
          <a:lstStyle/>
          <a:p>
            <a:r>
              <a:rPr lang="en-US" sz="1000" dirty="0"/>
              <a:t>Source: API-119 Slides, Unit 23, Slides 19 &amp; 21</a:t>
            </a:r>
          </a:p>
        </p:txBody>
      </p:sp>
      <p:grpSp>
        <p:nvGrpSpPr>
          <p:cNvPr id="7" name="グループ化 39">
            <a:extLst>
              <a:ext uri="{FF2B5EF4-FFF2-40B4-BE49-F238E27FC236}">
                <a16:creationId xmlns:a16="http://schemas.microsoft.com/office/drawing/2014/main" id="{EFAAADC0-3DEF-C8F6-CC81-DC574E2723CF}"/>
              </a:ext>
            </a:extLst>
          </p:cNvPr>
          <p:cNvGrpSpPr/>
          <p:nvPr/>
        </p:nvGrpSpPr>
        <p:grpSpPr>
          <a:xfrm>
            <a:off x="6387990" y="1645280"/>
            <a:ext cx="5511722" cy="4320038"/>
            <a:chOff x="180000" y="2358642"/>
            <a:chExt cx="5511722" cy="4320038"/>
          </a:xfrm>
        </p:grpSpPr>
        <p:sp>
          <p:nvSpPr>
            <p:cNvPr id="10" name="角丸四角形 2">
              <a:extLst>
                <a:ext uri="{FF2B5EF4-FFF2-40B4-BE49-F238E27FC236}">
                  <a16:creationId xmlns:a16="http://schemas.microsoft.com/office/drawing/2014/main" id="{7ED0386C-5B25-EB9A-9A68-2C2017C7495B}"/>
                </a:ext>
              </a:extLst>
            </p:cNvPr>
            <p:cNvSpPr/>
            <p:nvPr/>
          </p:nvSpPr>
          <p:spPr>
            <a:xfrm>
              <a:off x="180000" y="2358642"/>
              <a:ext cx="5505901" cy="1533804"/>
            </a:xfrm>
            <a:prstGeom prst="roundRect">
              <a:avLst>
                <a:gd name="adj" fmla="val 9886"/>
              </a:avLst>
            </a:prstGeom>
            <a:solidFill>
              <a:srgbClr val="7F7F7F"/>
            </a:solidFill>
            <a:ln w="381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 4">
              <a:extLst>
                <a:ext uri="{FF2B5EF4-FFF2-40B4-BE49-F238E27FC236}">
                  <a16:creationId xmlns:a16="http://schemas.microsoft.com/office/drawing/2014/main" id="{DA1C6183-C309-0A09-1FAE-D6E29CAFF51A}"/>
                </a:ext>
              </a:extLst>
            </p:cNvPr>
            <p:cNvSpPr/>
            <p:nvPr/>
          </p:nvSpPr>
          <p:spPr>
            <a:xfrm>
              <a:off x="1968956" y="2541714"/>
              <a:ext cx="3477490" cy="540000"/>
            </a:xfrm>
            <a:prstGeom prst="roundRect">
              <a:avLst/>
            </a:prstGeom>
            <a:solidFill>
              <a:schemeClr val="bg2"/>
            </a:solidFill>
            <a:ln w="381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deaths</a:t>
              </a:r>
            </a:p>
          </p:txBody>
        </p:sp>
        <p:sp>
          <p:nvSpPr>
            <p:cNvPr id="12" name="角丸四角形 6">
              <a:extLst>
                <a:ext uri="{FF2B5EF4-FFF2-40B4-BE49-F238E27FC236}">
                  <a16:creationId xmlns:a16="http://schemas.microsoft.com/office/drawing/2014/main" id="{C4CDFC47-8AA6-AE6D-238B-833C0B2743CC}"/>
                </a:ext>
              </a:extLst>
            </p:cNvPr>
            <p:cNvSpPr/>
            <p:nvPr/>
          </p:nvSpPr>
          <p:spPr>
            <a:xfrm>
              <a:off x="1968956" y="3192226"/>
              <a:ext cx="3477490" cy="540000"/>
            </a:xfrm>
            <a:prstGeom prst="roundRect">
              <a:avLst/>
            </a:prstGeom>
            <a:solidFill>
              <a:schemeClr val="bg2"/>
            </a:solidFill>
            <a:ln w="381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hospitalization</a:t>
              </a:r>
            </a:p>
          </p:txBody>
        </p:sp>
        <p:sp>
          <p:nvSpPr>
            <p:cNvPr id="13" name="タイトル 1">
              <a:extLst>
                <a:ext uri="{FF2B5EF4-FFF2-40B4-BE49-F238E27FC236}">
                  <a16:creationId xmlns:a16="http://schemas.microsoft.com/office/drawing/2014/main" id="{E0058DDB-2FA8-1034-E369-256EF927EF0D}"/>
                </a:ext>
              </a:extLst>
            </p:cNvPr>
            <p:cNvSpPr txBox="1">
              <a:spLocks/>
            </p:cNvSpPr>
            <p:nvPr/>
          </p:nvSpPr>
          <p:spPr>
            <a:xfrm>
              <a:off x="180000" y="2498931"/>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Current</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4" name="角丸四角形 32">
              <a:extLst>
                <a:ext uri="{FF2B5EF4-FFF2-40B4-BE49-F238E27FC236}">
                  <a16:creationId xmlns:a16="http://schemas.microsoft.com/office/drawing/2014/main" id="{0B52772C-7FA7-7866-B21D-AE4703C3D642}"/>
                </a:ext>
              </a:extLst>
            </p:cNvPr>
            <p:cNvSpPr/>
            <p:nvPr/>
          </p:nvSpPr>
          <p:spPr>
            <a:xfrm>
              <a:off x="180000" y="4037848"/>
              <a:ext cx="5505901" cy="1533804"/>
            </a:xfrm>
            <a:prstGeom prst="roundRect">
              <a:avLst>
                <a:gd name="adj" fmla="val 9886"/>
              </a:avLst>
            </a:prstGeom>
            <a:solidFill>
              <a:srgbClr val="538234"/>
            </a:solidFill>
            <a:ln w="38100">
              <a:solidFill>
                <a:srgbClr val="5382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タイトル 1">
              <a:extLst>
                <a:ext uri="{FF2B5EF4-FFF2-40B4-BE49-F238E27FC236}">
                  <a16:creationId xmlns:a16="http://schemas.microsoft.com/office/drawing/2014/main" id="{CFBF553B-A97F-2844-1CC3-D3AF7E83B677}"/>
                </a:ext>
              </a:extLst>
            </p:cNvPr>
            <p:cNvSpPr txBox="1">
              <a:spLocks/>
            </p:cNvSpPr>
            <p:nvPr/>
          </p:nvSpPr>
          <p:spPr>
            <a:xfrm>
              <a:off x="180000" y="4178137"/>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Future</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6" name="角丸四角形 34">
              <a:extLst>
                <a:ext uri="{FF2B5EF4-FFF2-40B4-BE49-F238E27FC236}">
                  <a16:creationId xmlns:a16="http://schemas.microsoft.com/office/drawing/2014/main" id="{D251CF78-39C0-6669-165F-416E5EBEF7D8}"/>
                </a:ext>
              </a:extLst>
            </p:cNvPr>
            <p:cNvSpPr/>
            <p:nvPr/>
          </p:nvSpPr>
          <p:spPr>
            <a:xfrm>
              <a:off x="1968956" y="4276946"/>
              <a:ext cx="3477490" cy="1055608"/>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Survey-based subjective health</a:t>
              </a:r>
            </a:p>
          </p:txBody>
        </p:sp>
        <p:sp>
          <p:nvSpPr>
            <p:cNvPr id="17" name="角丸四角形 35">
              <a:extLst>
                <a:ext uri="{FF2B5EF4-FFF2-40B4-BE49-F238E27FC236}">
                  <a16:creationId xmlns:a16="http://schemas.microsoft.com/office/drawing/2014/main" id="{169B6B75-29FC-02AE-D68E-25593EC26885}"/>
                </a:ext>
              </a:extLst>
            </p:cNvPr>
            <p:cNvSpPr/>
            <p:nvPr/>
          </p:nvSpPr>
          <p:spPr>
            <a:xfrm>
              <a:off x="185821" y="5810750"/>
              <a:ext cx="5505901" cy="867246"/>
            </a:xfrm>
            <a:prstGeom prst="roundRect">
              <a:avLst>
                <a:gd name="adj" fmla="val 9886"/>
              </a:avLst>
            </a:prstGeom>
            <a:solidFill>
              <a:srgbClr val="7F7F7F"/>
            </a:solidFill>
            <a:ln w="381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タイトル 1">
              <a:extLst>
                <a:ext uri="{FF2B5EF4-FFF2-40B4-BE49-F238E27FC236}">
                  <a16:creationId xmlns:a16="http://schemas.microsoft.com/office/drawing/2014/main" id="{6B6C0DEF-55C6-9121-C1E1-D65E16736542}"/>
                </a:ext>
              </a:extLst>
            </p:cNvPr>
            <p:cNvSpPr txBox="1">
              <a:spLocks/>
            </p:cNvSpPr>
            <p:nvPr/>
          </p:nvSpPr>
          <p:spPr>
            <a:xfrm>
              <a:off x="185821" y="5810750"/>
              <a:ext cx="1788956" cy="867930"/>
            </a:xfrm>
            <a:prstGeom prst="rect">
              <a:avLst/>
            </a:prstGeom>
            <a:solidFill>
              <a:srgbClr val="7F7F7F"/>
            </a:solidFill>
            <a:ln>
              <a:solidFill>
                <a:srgbClr val="7F7F7F"/>
              </a:solidFill>
            </a:ln>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Fiscal capacity</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9" name="角丸四角形 38">
              <a:extLst>
                <a:ext uri="{FF2B5EF4-FFF2-40B4-BE49-F238E27FC236}">
                  <a16:creationId xmlns:a16="http://schemas.microsoft.com/office/drawing/2014/main" id="{9D06CA5A-C7AD-1196-F6AD-4B179E4F525E}"/>
                </a:ext>
              </a:extLst>
            </p:cNvPr>
            <p:cNvSpPr/>
            <p:nvPr/>
          </p:nvSpPr>
          <p:spPr>
            <a:xfrm>
              <a:off x="1968956" y="5974373"/>
              <a:ext cx="3477490" cy="540000"/>
            </a:xfrm>
            <a:prstGeom prst="roundRect">
              <a:avLst/>
            </a:prstGeom>
            <a:solidFill>
              <a:schemeClr val="bg2"/>
            </a:solidFill>
            <a:ln w="381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Average income</a:t>
              </a:r>
            </a:p>
          </p:txBody>
        </p:sp>
      </p:grpSp>
      <p:sp>
        <p:nvSpPr>
          <p:cNvPr id="3" name="角丸四角形 8">
            <a:extLst>
              <a:ext uri="{FF2B5EF4-FFF2-40B4-BE49-F238E27FC236}">
                <a16:creationId xmlns:a16="http://schemas.microsoft.com/office/drawing/2014/main" id="{DFE5CDE9-AF4A-6CBF-5B08-F897B38F3D75}"/>
              </a:ext>
            </a:extLst>
          </p:cNvPr>
          <p:cNvSpPr/>
          <p:nvPr/>
        </p:nvSpPr>
        <p:spPr>
          <a:xfrm>
            <a:off x="1664506" y="3052810"/>
            <a:ext cx="2700000" cy="1532334"/>
          </a:xfrm>
          <a:prstGeom prst="roundRect">
            <a:avLst/>
          </a:prstGeom>
          <a:solidFill>
            <a:srgbClr val="7F7F7F">
              <a:alpha val="50196"/>
            </a:srgbClr>
          </a:solidFill>
          <a:ln w="381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Municipal</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Public Health</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Index</a:t>
            </a:r>
          </a:p>
        </p:txBody>
      </p:sp>
      <p:cxnSp>
        <p:nvCxnSpPr>
          <p:cNvPr id="4" name="Conector Angulado 3">
            <a:extLst>
              <a:ext uri="{FF2B5EF4-FFF2-40B4-BE49-F238E27FC236}">
                <a16:creationId xmlns:a16="http://schemas.microsoft.com/office/drawing/2014/main" id="{11E7DD45-32D3-3153-1769-51E09CFE2769}"/>
              </a:ext>
            </a:extLst>
          </p:cNvPr>
          <p:cNvCxnSpPr>
            <a:cxnSpLocks/>
            <a:stCxn id="10" idx="1"/>
          </p:cNvCxnSpPr>
          <p:nvPr/>
        </p:nvCxnSpPr>
        <p:spPr>
          <a:xfrm rot="10800000" flipV="1">
            <a:off x="4364506" y="2412182"/>
            <a:ext cx="2023484" cy="1404522"/>
          </a:xfrm>
          <a:prstGeom prst="bentConnector3">
            <a:avLst>
              <a:gd name="adj1" fmla="val 50000"/>
            </a:avLst>
          </a:prstGeom>
          <a:ln w="28575">
            <a:solidFill>
              <a:srgbClr val="7F7F7F"/>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ector Angulado 20">
            <a:extLst>
              <a:ext uri="{FF2B5EF4-FFF2-40B4-BE49-F238E27FC236}">
                <a16:creationId xmlns:a16="http://schemas.microsoft.com/office/drawing/2014/main" id="{11F583D6-9995-30CD-6051-DF222AEF05E9}"/>
              </a:ext>
            </a:extLst>
          </p:cNvPr>
          <p:cNvCxnSpPr>
            <a:cxnSpLocks/>
            <a:stCxn id="17" idx="1"/>
          </p:cNvCxnSpPr>
          <p:nvPr/>
        </p:nvCxnSpPr>
        <p:spPr>
          <a:xfrm rot="10800000">
            <a:off x="4364507" y="3826941"/>
            <a:ext cx="2029305" cy="1704071"/>
          </a:xfrm>
          <a:prstGeom prst="bentConnector3">
            <a:avLst>
              <a:gd name="adj1" fmla="val 50000"/>
            </a:avLst>
          </a:prstGeom>
          <a:ln w="28575">
            <a:solidFill>
              <a:srgbClr val="7F7F7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Angulado 27">
            <a:extLst>
              <a:ext uri="{FF2B5EF4-FFF2-40B4-BE49-F238E27FC236}">
                <a16:creationId xmlns:a16="http://schemas.microsoft.com/office/drawing/2014/main" id="{8C6A73FD-0269-9648-1F57-E982D9428AA6}"/>
              </a:ext>
            </a:extLst>
          </p:cNvPr>
          <p:cNvCxnSpPr>
            <a:cxnSpLocks/>
            <a:stCxn id="14" idx="1"/>
            <a:endCxn id="3" idx="3"/>
          </p:cNvCxnSpPr>
          <p:nvPr/>
        </p:nvCxnSpPr>
        <p:spPr>
          <a:xfrm rot="10800000">
            <a:off x="4364506" y="3818978"/>
            <a:ext cx="2023484" cy="272411"/>
          </a:xfrm>
          <a:prstGeom prst="bentConnector3">
            <a:avLst/>
          </a:prstGeom>
          <a:ln w="28575">
            <a:solidFill>
              <a:srgbClr val="7F7F7F"/>
            </a:solidFill>
          </a:ln>
        </p:spPr>
        <p:style>
          <a:lnRef idx="1">
            <a:schemeClr val="accent1"/>
          </a:lnRef>
          <a:fillRef idx="0">
            <a:schemeClr val="accent1"/>
          </a:fillRef>
          <a:effectRef idx="0">
            <a:schemeClr val="accent1"/>
          </a:effectRef>
          <a:fontRef idx="minor">
            <a:schemeClr val="tx1"/>
          </a:fontRef>
        </p:style>
      </p:cxnSp>
      <p:sp>
        <p:nvSpPr>
          <p:cNvPr id="9" name="タイトル 1">
            <a:extLst>
              <a:ext uri="{FF2B5EF4-FFF2-40B4-BE49-F238E27FC236}">
                <a16:creationId xmlns:a16="http://schemas.microsoft.com/office/drawing/2014/main" id="{B3D28FF3-A40C-B969-C077-6604C405A5C6}"/>
              </a:ext>
            </a:extLst>
          </p:cNvPr>
          <p:cNvSpPr txBox="1">
            <a:spLocks/>
          </p:cNvSpPr>
          <p:nvPr/>
        </p:nvSpPr>
        <p:spPr>
          <a:xfrm>
            <a:off x="58655" y="1389182"/>
            <a:ext cx="6089880" cy="249299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2400" dirty="0">
                <a:latin typeface="+mn-lt"/>
                <a:ea typeface="+mn-ea"/>
                <a:cs typeface="+mn-cs"/>
              </a:rPr>
              <a:t>One of the challenges is that the data on the subjective health conditions is only available at the state level.</a:t>
            </a:r>
            <a:endParaRPr lang="ja-JP" altLang="en-US" sz="2400">
              <a:latin typeface="+mn-lt"/>
              <a:ea typeface="+mn-ea"/>
              <a:cs typeface="+mn-cs"/>
            </a:endParaRPr>
          </a:p>
          <a:p>
            <a:pPr>
              <a:lnSpc>
                <a:spcPct val="100000"/>
              </a:lnSpc>
              <a:spcBef>
                <a:spcPts val="1200"/>
              </a:spcBef>
            </a:pPr>
            <a:endParaRPr lang="ja-JP" altLang="en-US" sz="3200">
              <a:latin typeface="+mn-lt"/>
              <a:ea typeface="+mn-ea"/>
              <a:cs typeface="+mn-cs"/>
            </a:endParaRPr>
          </a:p>
          <a:p>
            <a:pPr>
              <a:lnSpc>
                <a:spcPct val="100000"/>
              </a:lnSpc>
              <a:spcBef>
                <a:spcPts val="1200"/>
              </a:spcBef>
            </a:pPr>
            <a:endParaRPr lang="ja-JP" altLang="en-US" sz="3200">
              <a:latin typeface="+mn-lt"/>
              <a:ea typeface="+mn-ea"/>
              <a:cs typeface="+mn-cs"/>
            </a:endParaRPr>
          </a:p>
        </p:txBody>
      </p:sp>
      <p:sp>
        <p:nvSpPr>
          <p:cNvPr id="20" name="タイトル 1">
            <a:extLst>
              <a:ext uri="{FF2B5EF4-FFF2-40B4-BE49-F238E27FC236}">
                <a16:creationId xmlns:a16="http://schemas.microsoft.com/office/drawing/2014/main" id="{9848CBBB-A464-A410-E2A6-484BD41EE935}"/>
              </a:ext>
            </a:extLst>
          </p:cNvPr>
          <p:cNvSpPr txBox="1">
            <a:spLocks/>
          </p:cNvSpPr>
          <p:nvPr/>
        </p:nvSpPr>
        <p:spPr>
          <a:xfrm>
            <a:off x="-59263" y="4824550"/>
            <a:ext cx="4971246" cy="978729"/>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3200" b="1" dirty="0">
                <a:solidFill>
                  <a:srgbClr val="C00000"/>
                </a:solidFill>
                <a:latin typeface="+mn-lt"/>
                <a:cs typeface="Helvetica Neue" panose="02000503000000020004" pitchFamily="2" charset="0"/>
              </a:rPr>
              <a:t>Unobservable at</a:t>
            </a:r>
          </a:p>
          <a:p>
            <a:pPr algn="ctr"/>
            <a:r>
              <a:rPr lang="en-US" altLang="ja-JP" sz="3200" b="1" dirty="0">
                <a:solidFill>
                  <a:srgbClr val="C00000"/>
                </a:solidFill>
                <a:latin typeface="+mn-lt"/>
                <a:cs typeface="Helvetica Neue" panose="02000503000000020004" pitchFamily="2" charset="0"/>
              </a:rPr>
              <a:t>the municipality level!</a:t>
            </a:r>
            <a:endParaRPr lang="ja-JP" altLang="en-US" sz="3200" b="1">
              <a:solidFill>
                <a:srgbClr val="C00000"/>
              </a:solidFill>
              <a:latin typeface="+mn-lt"/>
              <a:cs typeface="Helvetica Neue" panose="02000503000000020004" pitchFamily="2" charset="0"/>
            </a:endParaRPr>
          </a:p>
        </p:txBody>
      </p:sp>
      <p:cxnSp>
        <p:nvCxnSpPr>
          <p:cNvPr id="22" name="直線コネクタ 4">
            <a:extLst>
              <a:ext uri="{FF2B5EF4-FFF2-40B4-BE49-F238E27FC236}">
                <a16:creationId xmlns:a16="http://schemas.microsoft.com/office/drawing/2014/main" id="{CE6DE115-7D54-A099-A8D6-AE4E6B9588BB}"/>
              </a:ext>
            </a:extLst>
          </p:cNvPr>
          <p:cNvCxnSpPr>
            <a:cxnSpLocks/>
            <a:stCxn id="20" idx="3"/>
          </p:cNvCxnSpPr>
          <p:nvPr/>
        </p:nvCxnSpPr>
        <p:spPr>
          <a:xfrm flipV="1">
            <a:off x="4911983" y="4150285"/>
            <a:ext cx="3264963" cy="1163630"/>
          </a:xfrm>
          <a:prstGeom prst="line">
            <a:avLst/>
          </a:prstGeom>
          <a:ln w="762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1570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FC7C7-F33D-46A6-2B3C-8E516EC520ED}"/>
              </a:ext>
            </a:extLst>
          </p:cNvPr>
          <p:cNvSpPr>
            <a:spLocks noGrp="1"/>
          </p:cNvSpPr>
          <p:nvPr>
            <p:ph type="sldNum" sz="quarter" idx="12"/>
          </p:nvPr>
        </p:nvSpPr>
        <p:spPr/>
        <p:txBody>
          <a:bodyPr/>
          <a:lstStyle/>
          <a:p>
            <a:fld id="{48AE6908-2F6B-9241-A52F-1BBEE66D8FA5}" type="slidenum">
              <a:rPr lang="es-ES_tradnl" smtClean="0"/>
              <a:t>11</a:t>
            </a:fld>
            <a:endParaRPr lang="es-ES_tradnl" dirty="0"/>
          </a:p>
        </p:txBody>
      </p:sp>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pt-BR" dirty="0" err="1"/>
              <a:t>Subjective</a:t>
            </a:r>
            <a:r>
              <a:rPr lang="pt-BR" dirty="0"/>
              <a:t> </a:t>
            </a:r>
            <a:r>
              <a:rPr lang="pt-BR" dirty="0" err="1"/>
              <a:t>health</a:t>
            </a:r>
            <a:r>
              <a:rPr lang="pt-BR" dirty="0"/>
              <a:t> </a:t>
            </a:r>
            <a:r>
              <a:rPr lang="pt-BR" dirty="0" err="1"/>
              <a:t>at</a:t>
            </a:r>
            <a:r>
              <a:rPr lang="pt-BR" dirty="0"/>
              <a:t> </a:t>
            </a:r>
            <a:r>
              <a:rPr lang="pt-BR" dirty="0" err="1"/>
              <a:t>the</a:t>
            </a:r>
            <a:r>
              <a:rPr lang="pt-BR" dirty="0"/>
              <a:t> </a:t>
            </a:r>
            <a:r>
              <a:rPr lang="pt-BR" dirty="0" err="1"/>
              <a:t>state</a:t>
            </a:r>
            <a:r>
              <a:rPr lang="pt-BR" dirty="0"/>
              <a:t> </a:t>
            </a:r>
            <a:r>
              <a:rPr lang="pt-BR" dirty="0" err="1"/>
              <a:t>level</a:t>
            </a:r>
            <a:endParaRPr lang="es-ES_tradnl" dirty="0"/>
          </a:p>
        </p:txBody>
      </p:sp>
      <p:sp>
        <p:nvSpPr>
          <p:cNvPr id="2" name="タイトル 1">
            <a:extLst>
              <a:ext uri="{FF2B5EF4-FFF2-40B4-BE49-F238E27FC236}">
                <a16:creationId xmlns:a16="http://schemas.microsoft.com/office/drawing/2014/main" id="{1C30C011-9EA0-B3EA-DD62-77440EE8DAC1}"/>
              </a:ext>
            </a:extLst>
          </p:cNvPr>
          <p:cNvSpPr txBox="1">
            <a:spLocks/>
          </p:cNvSpPr>
          <p:nvPr/>
        </p:nvSpPr>
        <p:spPr>
          <a:xfrm>
            <a:off x="333756" y="1509428"/>
            <a:ext cx="11858244" cy="264687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2400" dirty="0">
                <a:latin typeface="+mn-lt"/>
                <a:ea typeface="+mn-ea"/>
                <a:cs typeface="+mn-cs"/>
              </a:rPr>
              <a:t>The National Health Survey asks respondents, among other things, to describe their state of health on a 5-point scale.</a:t>
            </a:r>
            <a:endParaRPr lang="ja-JP" altLang="en-US" sz="2400">
              <a:latin typeface="+mn-lt"/>
              <a:ea typeface="+mn-ea"/>
              <a:cs typeface="+mn-cs"/>
            </a:endParaRPr>
          </a:p>
          <a:p>
            <a:pPr>
              <a:lnSpc>
                <a:spcPct val="100000"/>
              </a:lnSpc>
              <a:spcBef>
                <a:spcPts val="1200"/>
              </a:spcBef>
            </a:pPr>
            <a:endParaRPr lang="ja-JP" altLang="en-US" sz="2400">
              <a:latin typeface="+mn-lt"/>
              <a:ea typeface="+mn-ea"/>
              <a:cs typeface="+mn-cs"/>
            </a:endParaRPr>
          </a:p>
          <a:p>
            <a:pPr>
              <a:lnSpc>
                <a:spcPct val="100000"/>
              </a:lnSpc>
              <a:spcBef>
                <a:spcPts val="1200"/>
              </a:spcBef>
            </a:pPr>
            <a:endParaRPr lang="ja-JP" altLang="en-US" sz="3200">
              <a:latin typeface="+mn-lt"/>
              <a:ea typeface="+mn-ea"/>
              <a:cs typeface="+mn-cs"/>
            </a:endParaRPr>
          </a:p>
          <a:p>
            <a:pPr>
              <a:lnSpc>
                <a:spcPct val="100000"/>
              </a:lnSpc>
              <a:spcBef>
                <a:spcPts val="1200"/>
              </a:spcBef>
            </a:pPr>
            <a:endParaRPr lang="ja-JP" altLang="en-US" sz="3200">
              <a:latin typeface="+mn-lt"/>
              <a:ea typeface="+mn-ea"/>
              <a:cs typeface="+mn-cs"/>
            </a:endParaRPr>
          </a:p>
        </p:txBody>
      </p:sp>
      <p:pic>
        <p:nvPicPr>
          <p:cNvPr id="3" name="図 11">
            <a:extLst>
              <a:ext uri="{FF2B5EF4-FFF2-40B4-BE49-F238E27FC236}">
                <a16:creationId xmlns:a16="http://schemas.microsoft.com/office/drawing/2014/main" id="{F7E58702-4371-774D-F33C-80A457EFB425}"/>
              </a:ext>
            </a:extLst>
          </p:cNvPr>
          <p:cNvPicPr>
            <a:picLocks noChangeAspect="1"/>
          </p:cNvPicPr>
          <p:nvPr/>
        </p:nvPicPr>
        <p:blipFill>
          <a:blip r:embed="rId4"/>
          <a:stretch>
            <a:fillRect/>
          </a:stretch>
        </p:blipFill>
        <p:spPr>
          <a:xfrm>
            <a:off x="576347" y="2208641"/>
            <a:ext cx="10777453" cy="4689051"/>
          </a:xfrm>
          <a:prstGeom prst="rect">
            <a:avLst/>
          </a:prstGeom>
        </p:spPr>
      </p:pic>
      <p:sp>
        <p:nvSpPr>
          <p:cNvPr id="6" name="タイトル 1">
            <a:extLst>
              <a:ext uri="{FF2B5EF4-FFF2-40B4-BE49-F238E27FC236}">
                <a16:creationId xmlns:a16="http://schemas.microsoft.com/office/drawing/2014/main" id="{E1444450-2EBD-8765-05D4-0160E4993BA7}"/>
              </a:ext>
            </a:extLst>
          </p:cNvPr>
          <p:cNvSpPr txBox="1">
            <a:spLocks/>
          </p:cNvSpPr>
          <p:nvPr/>
        </p:nvSpPr>
        <p:spPr>
          <a:xfrm>
            <a:off x="0" y="6433268"/>
            <a:ext cx="121920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endParaRPr lang="en-US" altLang="ja-JP" sz="1200" dirty="0">
              <a:solidFill>
                <a:schemeClr val="bg1">
                  <a:lumMod val="65000"/>
                </a:schemeClr>
              </a:solidFill>
              <a:latin typeface="Helvetica Neue" panose="02000503000000020004" pitchFamily="2" charset="0"/>
              <a:cs typeface="Helvetica Neue" panose="02000503000000020004" pitchFamily="2" charset="0"/>
            </a:endParaRP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 Instituto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Brasileiro</a:t>
            </a:r>
            <a:r>
              <a:rPr lang="en-US" altLang="ja-JP" sz="1200" dirty="0">
                <a:solidFill>
                  <a:schemeClr val="bg1">
                    <a:lumMod val="65000"/>
                  </a:schemeClr>
                </a:solidFill>
                <a:latin typeface="Helvetica Neue" panose="02000503000000020004" pitchFamily="2" charset="0"/>
                <a:cs typeface="Helvetica Neue" panose="02000503000000020004" pitchFamily="2" charset="0"/>
              </a:rPr>
              <a:t> de Geografia e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Estatística</a:t>
            </a:r>
            <a:r>
              <a:rPr lang="en-US" altLang="ja-JP" sz="1200" dirty="0">
                <a:solidFill>
                  <a:schemeClr val="bg1">
                    <a:lumMod val="65000"/>
                  </a:schemeClr>
                </a:solidFill>
                <a:latin typeface="Helvetica Neue" panose="02000503000000020004" pitchFamily="2" charset="0"/>
                <a:cs typeface="Helvetica Neue" panose="02000503000000020004" pitchFamily="2" charset="0"/>
              </a:rPr>
              <a:t>.</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
        <p:nvSpPr>
          <p:cNvPr id="5" name="Rectangle 4">
            <a:extLst>
              <a:ext uri="{FF2B5EF4-FFF2-40B4-BE49-F238E27FC236}">
                <a16:creationId xmlns:a16="http://schemas.microsoft.com/office/drawing/2014/main" id="{02865738-11BA-CBBF-0EF4-5B5293479FB8}"/>
              </a:ext>
            </a:extLst>
          </p:cNvPr>
          <p:cNvSpPr/>
          <p:nvPr/>
        </p:nvSpPr>
        <p:spPr>
          <a:xfrm>
            <a:off x="9109494" y="0"/>
            <a:ext cx="2812212" cy="1149775"/>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MOVED AROUND</a:t>
            </a:r>
          </a:p>
        </p:txBody>
      </p:sp>
    </p:spTree>
    <p:extLst>
      <p:ext uri="{BB962C8B-B14F-4D97-AF65-F5344CB8AC3E}">
        <p14:creationId xmlns:p14="http://schemas.microsoft.com/office/powerpoint/2010/main" val="4186671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6FDD3E83-0B1B-C166-4A9B-F440978D4870}"/>
              </a:ext>
            </a:extLst>
          </p:cNvPr>
          <p:cNvGraphicFramePr>
            <a:graphicFrameLocks noChangeAspect="1"/>
          </p:cNvGraphicFramePr>
          <p:nvPr>
            <p:custDataLst>
              <p:tags r:id="rId1"/>
            </p:custDataLst>
            <p:extLst>
              <p:ext uri="{D42A27DB-BD31-4B8C-83A1-F6EECF244321}">
                <p14:modId xmlns:p14="http://schemas.microsoft.com/office/powerpoint/2010/main" val="30510862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6"/>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vert="horz">
            <a:normAutofit/>
          </a:bodyPr>
          <a:lstStyle/>
          <a:p>
            <a:r>
              <a:rPr lang="en-US" dirty="0"/>
              <a:t>Prediction approach</a:t>
            </a:r>
            <a:endParaRPr lang="es-ES_tradnl" dirty="0"/>
          </a:p>
        </p:txBody>
      </p:sp>
      <p:sp>
        <p:nvSpPr>
          <p:cNvPr id="2" name="タイトル 1">
            <a:extLst>
              <a:ext uri="{FF2B5EF4-FFF2-40B4-BE49-F238E27FC236}">
                <a16:creationId xmlns:a16="http://schemas.microsoft.com/office/drawing/2014/main" id="{08071F73-2709-7ED9-3037-A66C63151FA9}"/>
              </a:ext>
            </a:extLst>
          </p:cNvPr>
          <p:cNvSpPr txBox="1">
            <a:spLocks/>
          </p:cNvSpPr>
          <p:nvPr/>
        </p:nvSpPr>
        <p:spPr>
          <a:xfrm>
            <a:off x="180000" y="1429835"/>
            <a:ext cx="11931790" cy="584775"/>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457200" indent="-457200">
              <a:lnSpc>
                <a:spcPct val="100000"/>
              </a:lnSpc>
              <a:spcBef>
                <a:spcPts val="1200"/>
              </a:spcBef>
              <a:buFont typeface="Wingdings" pitchFamily="2" charset="2"/>
              <a:buChar char="n"/>
            </a:pPr>
            <a:r>
              <a:rPr lang="en-US" altLang="ja-JP" sz="3200" dirty="0">
                <a:solidFill>
                  <a:srgbClr val="C00000"/>
                </a:solidFill>
                <a:latin typeface="+mn-lt"/>
                <a:cs typeface="Helvetica Neue" panose="02000503000000020004" pitchFamily="2" charset="0"/>
              </a:rPr>
              <a:t>We </a:t>
            </a:r>
            <a:r>
              <a:rPr lang="en-US" altLang="ja-JP" sz="3200" b="1" dirty="0">
                <a:solidFill>
                  <a:srgbClr val="C00000"/>
                </a:solidFill>
                <a:latin typeface="+mn-lt"/>
                <a:cs typeface="Helvetica Neue" panose="02000503000000020004" pitchFamily="2" charset="0"/>
              </a:rPr>
              <a:t>predict</a:t>
            </a:r>
            <a:r>
              <a:rPr lang="en-US" altLang="ja-JP" sz="3200" dirty="0">
                <a:solidFill>
                  <a:srgbClr val="C00000"/>
                </a:solidFill>
                <a:latin typeface="+mn-lt"/>
                <a:cs typeface="Helvetica Neue" panose="02000503000000020004" pitchFamily="2" charset="0"/>
              </a:rPr>
              <a:t> the subjective health of municipalities:</a:t>
            </a:r>
            <a:endParaRPr lang="ja-JP" altLang="en-US" sz="3200">
              <a:solidFill>
                <a:srgbClr val="C00000"/>
              </a:solidFill>
              <a:latin typeface="+mn-lt"/>
              <a:cs typeface="Helvetica Neue" panose="02000503000000020004" pitchFamily="2" charset="0"/>
            </a:endParaRPr>
          </a:p>
        </p:txBody>
      </p:sp>
      <p:sp>
        <p:nvSpPr>
          <p:cNvPr id="3" name="Google Shape;144;p25">
            <a:extLst>
              <a:ext uri="{FF2B5EF4-FFF2-40B4-BE49-F238E27FC236}">
                <a16:creationId xmlns:a16="http://schemas.microsoft.com/office/drawing/2014/main" id="{1A8F5449-6698-746F-FD46-B7F45A00877F}"/>
              </a:ext>
            </a:extLst>
          </p:cNvPr>
          <p:cNvSpPr/>
          <p:nvPr/>
        </p:nvSpPr>
        <p:spPr>
          <a:xfrm>
            <a:off x="1019310" y="3989127"/>
            <a:ext cx="1817700" cy="1387500"/>
          </a:xfrm>
          <a:prstGeom prst="rect">
            <a:avLst/>
          </a:prstGeom>
          <a:solidFill>
            <a:srgbClr val="CCCCCC"/>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dirty="0">
                <a:solidFill>
                  <a:schemeClr val="dk1"/>
                </a:solidFill>
              </a:rPr>
              <a:t>STEP 1: </a:t>
            </a:r>
            <a:endParaRPr sz="1300" dirty="0">
              <a:solidFill>
                <a:schemeClr val="dk1"/>
              </a:solidFill>
            </a:endParaRPr>
          </a:p>
          <a:p>
            <a:pPr marL="0" lvl="0" indent="0" algn="l" rtl="0">
              <a:lnSpc>
                <a:spcPct val="115000"/>
              </a:lnSpc>
              <a:spcBef>
                <a:spcPts val="0"/>
              </a:spcBef>
              <a:spcAft>
                <a:spcPts val="1200"/>
              </a:spcAft>
              <a:buNone/>
            </a:pPr>
            <a:r>
              <a:rPr lang="en" sz="1300" dirty="0">
                <a:solidFill>
                  <a:schemeClr val="dk1"/>
                </a:solidFill>
              </a:rPr>
              <a:t>Aggregate</a:t>
            </a:r>
            <a:r>
              <a:rPr lang="en" sz="1300" b="1" dirty="0">
                <a:solidFill>
                  <a:schemeClr val="dk1"/>
                </a:solidFill>
              </a:rPr>
              <a:t> </a:t>
            </a:r>
            <a:r>
              <a:rPr lang="en" sz="1300" dirty="0">
                <a:solidFill>
                  <a:schemeClr val="dk1"/>
                </a:solidFill>
              </a:rPr>
              <a:t>Census</a:t>
            </a:r>
            <a:r>
              <a:rPr lang="en" sz="1300" b="1" dirty="0">
                <a:solidFill>
                  <a:schemeClr val="dk1"/>
                </a:solidFill>
              </a:rPr>
              <a:t> </a:t>
            </a:r>
            <a:r>
              <a:rPr lang="en" sz="1300" dirty="0">
                <a:solidFill>
                  <a:schemeClr val="dk1"/>
                </a:solidFill>
              </a:rPr>
              <a:t>Data</a:t>
            </a:r>
            <a:endParaRPr sz="1300" dirty="0">
              <a:solidFill>
                <a:schemeClr val="dk1"/>
              </a:solidFill>
            </a:endParaRPr>
          </a:p>
        </p:txBody>
      </p:sp>
      <p:sp>
        <p:nvSpPr>
          <p:cNvPr id="5" name="Google Shape;145;p25">
            <a:extLst>
              <a:ext uri="{FF2B5EF4-FFF2-40B4-BE49-F238E27FC236}">
                <a16:creationId xmlns:a16="http://schemas.microsoft.com/office/drawing/2014/main" id="{A73AEECF-44E3-2B53-AE26-5B8BB45ECADF}"/>
              </a:ext>
            </a:extLst>
          </p:cNvPr>
          <p:cNvSpPr/>
          <p:nvPr/>
        </p:nvSpPr>
        <p:spPr>
          <a:xfrm>
            <a:off x="5061697" y="3989618"/>
            <a:ext cx="1817700" cy="1387500"/>
          </a:xfrm>
          <a:prstGeom prst="rect">
            <a:avLst/>
          </a:prstGeom>
          <a:solidFill>
            <a:srgbClr val="CCCCCC"/>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dk1"/>
                </a:solidFill>
              </a:rPr>
              <a:t>STEP 2:</a:t>
            </a:r>
            <a:endParaRPr sz="1300">
              <a:solidFill>
                <a:schemeClr val="dk1"/>
              </a:solidFill>
            </a:endParaRPr>
          </a:p>
          <a:p>
            <a:pPr marL="0" lvl="0" indent="0" algn="l" rtl="0">
              <a:lnSpc>
                <a:spcPct val="115000"/>
              </a:lnSpc>
              <a:spcBef>
                <a:spcPts val="0"/>
              </a:spcBef>
              <a:spcAft>
                <a:spcPts val="1200"/>
              </a:spcAft>
              <a:buNone/>
            </a:pPr>
            <a:r>
              <a:rPr lang="en" sz="1300">
                <a:solidFill>
                  <a:schemeClr val="dk1"/>
                </a:solidFill>
              </a:rPr>
              <a:t>Regress PNS Score on Census Data</a:t>
            </a:r>
            <a:endParaRPr sz="1300">
              <a:solidFill>
                <a:schemeClr val="dk1"/>
              </a:solidFill>
            </a:endParaRPr>
          </a:p>
        </p:txBody>
      </p:sp>
      <p:sp>
        <p:nvSpPr>
          <p:cNvPr id="6" name="Google Shape;146;p25">
            <a:extLst>
              <a:ext uri="{FF2B5EF4-FFF2-40B4-BE49-F238E27FC236}">
                <a16:creationId xmlns:a16="http://schemas.microsoft.com/office/drawing/2014/main" id="{04372CA2-E22A-EDA8-C9E2-F2FB4E43A662}"/>
              </a:ext>
            </a:extLst>
          </p:cNvPr>
          <p:cNvSpPr/>
          <p:nvPr/>
        </p:nvSpPr>
        <p:spPr>
          <a:xfrm>
            <a:off x="9354990" y="3989618"/>
            <a:ext cx="1817700" cy="1387500"/>
          </a:xfrm>
          <a:prstGeom prst="rect">
            <a:avLst/>
          </a:prstGeom>
          <a:solidFill>
            <a:srgbClr val="CCCCCC"/>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dirty="0">
                <a:solidFill>
                  <a:schemeClr val="dk1"/>
                </a:solidFill>
              </a:rPr>
              <a:t>STEP 3:</a:t>
            </a:r>
            <a:endParaRPr sz="1300" dirty="0">
              <a:solidFill>
                <a:schemeClr val="dk1"/>
              </a:solidFill>
            </a:endParaRPr>
          </a:p>
          <a:p>
            <a:pPr marL="0" lvl="0" indent="0" algn="l" rtl="0">
              <a:lnSpc>
                <a:spcPct val="115000"/>
              </a:lnSpc>
              <a:spcBef>
                <a:spcPts val="0"/>
              </a:spcBef>
              <a:spcAft>
                <a:spcPts val="1200"/>
              </a:spcAft>
              <a:buNone/>
            </a:pPr>
            <a:r>
              <a:rPr lang="en" sz="1300" dirty="0">
                <a:solidFill>
                  <a:schemeClr val="dk1"/>
                </a:solidFill>
              </a:rPr>
              <a:t>Predict health score  based on the relationship at the municipality level</a:t>
            </a:r>
            <a:endParaRPr sz="1300" dirty="0">
              <a:solidFill>
                <a:schemeClr val="dk1"/>
              </a:solidFill>
            </a:endParaRPr>
          </a:p>
        </p:txBody>
      </p:sp>
      <p:sp>
        <p:nvSpPr>
          <p:cNvPr id="4" name="Rectangle 3">
            <a:extLst>
              <a:ext uri="{FF2B5EF4-FFF2-40B4-BE49-F238E27FC236}">
                <a16:creationId xmlns:a16="http://schemas.microsoft.com/office/drawing/2014/main" id="{708A0E5A-E040-E864-9995-442F54AE3055}"/>
              </a:ext>
            </a:extLst>
          </p:cNvPr>
          <p:cNvSpPr/>
          <p:nvPr/>
        </p:nvSpPr>
        <p:spPr>
          <a:xfrm>
            <a:off x="9109494" y="0"/>
            <a:ext cx="2812212" cy="1149775"/>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TEXT CHANGE</a:t>
            </a:r>
          </a:p>
        </p:txBody>
      </p:sp>
    </p:spTree>
    <p:extLst>
      <p:ext uri="{BB962C8B-B14F-4D97-AF65-F5344CB8AC3E}">
        <p14:creationId xmlns:p14="http://schemas.microsoft.com/office/powerpoint/2010/main" val="17785421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DCA2F-7C41-F0E5-74F5-65AF3084A5A3}"/>
              </a:ext>
            </a:extLst>
          </p:cNvPr>
          <p:cNvSpPr>
            <a:spLocks noGrp="1"/>
          </p:cNvSpPr>
          <p:nvPr>
            <p:ph type="title"/>
          </p:nvPr>
        </p:nvSpPr>
        <p:spPr>
          <a:xfrm>
            <a:off x="838200" y="365125"/>
            <a:ext cx="10515600" cy="1283362"/>
          </a:xfrm>
        </p:spPr>
        <p:txBody>
          <a:bodyPr>
            <a:normAutofit/>
          </a:bodyPr>
          <a:lstStyle/>
          <a:p>
            <a:r>
              <a:rPr lang="es-ES_tradnl" dirty="0" err="1"/>
              <a:t>Constructing</a:t>
            </a:r>
            <a:r>
              <a:rPr lang="es-ES_tradnl" dirty="0"/>
              <a:t> </a:t>
            </a:r>
            <a:r>
              <a:rPr lang="es-ES_tradnl" dirty="0" err="1"/>
              <a:t>the</a:t>
            </a:r>
            <a:r>
              <a:rPr lang="es-ES_tradnl" dirty="0"/>
              <a:t> </a:t>
            </a:r>
            <a:r>
              <a:rPr lang="es-ES_tradnl" dirty="0" err="1"/>
              <a:t>measure</a:t>
            </a:r>
            <a:r>
              <a:rPr lang="es-ES_tradnl" dirty="0"/>
              <a:t> </a:t>
            </a:r>
            <a:r>
              <a:rPr lang="es-ES_tradnl" dirty="0" err="1"/>
              <a:t>of</a:t>
            </a:r>
            <a:r>
              <a:rPr lang="es-ES_tradnl" dirty="0"/>
              <a:t> </a:t>
            </a:r>
            <a:r>
              <a:rPr lang="es-ES_tradnl" dirty="0" err="1"/>
              <a:t>disease</a:t>
            </a:r>
            <a:r>
              <a:rPr lang="es-ES_tradnl" dirty="0"/>
              <a:t> </a:t>
            </a:r>
            <a:r>
              <a:rPr lang="es-ES_tradnl" dirty="0" err="1"/>
              <a:t>burden</a:t>
            </a:r>
            <a:endParaRPr lang="es-ES_tradnl" dirty="0"/>
          </a:p>
        </p:txBody>
      </p:sp>
      <p:pic>
        <p:nvPicPr>
          <p:cNvPr id="6" name="Picture 5">
            <a:extLst>
              <a:ext uri="{FF2B5EF4-FFF2-40B4-BE49-F238E27FC236}">
                <a16:creationId xmlns:a16="http://schemas.microsoft.com/office/drawing/2014/main" id="{426B58B1-F6D4-8A87-A472-B01014AF83C1}"/>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8" name="Straight Connector 7">
            <a:extLst>
              <a:ext uri="{FF2B5EF4-FFF2-40B4-BE49-F238E27FC236}">
                <a16:creationId xmlns:a16="http://schemas.microsoft.com/office/drawing/2014/main" id="{4043A0BD-1398-8176-4317-D4554D450A26}"/>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49" name="TextBox 48">
            <a:extLst>
              <a:ext uri="{FF2B5EF4-FFF2-40B4-BE49-F238E27FC236}">
                <a16:creationId xmlns:a16="http://schemas.microsoft.com/office/drawing/2014/main" id="{29DB9114-1394-3BC3-442F-88121FE359EE}"/>
              </a:ext>
            </a:extLst>
          </p:cNvPr>
          <p:cNvSpPr txBox="1"/>
          <p:nvPr/>
        </p:nvSpPr>
        <p:spPr>
          <a:xfrm>
            <a:off x="313508" y="5910622"/>
            <a:ext cx="2577950" cy="246221"/>
          </a:xfrm>
          <a:prstGeom prst="rect">
            <a:avLst/>
          </a:prstGeom>
          <a:noFill/>
        </p:spPr>
        <p:txBody>
          <a:bodyPr wrap="none" rtlCol="0">
            <a:spAutoFit/>
          </a:bodyPr>
          <a:lstStyle/>
          <a:p>
            <a:r>
              <a:rPr lang="en-US" sz="1000" dirty="0"/>
              <a:t>Source: API-119 Slides, Unit 23, Slides 19 &amp; 21</a:t>
            </a:r>
          </a:p>
        </p:txBody>
      </p:sp>
      <p:sp>
        <p:nvSpPr>
          <p:cNvPr id="5" name="タイトル 1">
            <a:extLst>
              <a:ext uri="{FF2B5EF4-FFF2-40B4-BE49-F238E27FC236}">
                <a16:creationId xmlns:a16="http://schemas.microsoft.com/office/drawing/2014/main" id="{30BA1A96-3B48-FEDB-0498-A7323DCFF892}"/>
              </a:ext>
            </a:extLst>
          </p:cNvPr>
          <p:cNvSpPr txBox="1">
            <a:spLocks/>
          </p:cNvSpPr>
          <p:nvPr/>
        </p:nvSpPr>
        <p:spPr>
          <a:xfrm>
            <a:off x="58655" y="1389182"/>
            <a:ext cx="6089880" cy="160043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2400" dirty="0">
                <a:latin typeface="+mn-lt"/>
                <a:ea typeface="+mn-ea"/>
                <a:cs typeface="+mn-cs"/>
              </a:rPr>
              <a:t>Municipal Public Health Index, a simple measure which synthesizes the three indicators</a:t>
            </a:r>
            <a:r>
              <a:rPr lang="en-US" altLang="ja-JP" sz="3200" dirty="0">
                <a:latin typeface="+mn-lt"/>
                <a:ea typeface="+mn-ea"/>
                <a:cs typeface="+mn-cs"/>
              </a:rPr>
              <a:t>.</a:t>
            </a:r>
            <a:endParaRPr lang="ja-JP" altLang="en-US" sz="3200">
              <a:latin typeface="+mn-lt"/>
              <a:ea typeface="+mn-ea"/>
              <a:cs typeface="+mn-cs"/>
            </a:endParaRPr>
          </a:p>
          <a:p>
            <a:pPr>
              <a:lnSpc>
                <a:spcPct val="100000"/>
              </a:lnSpc>
              <a:spcBef>
                <a:spcPts val="1200"/>
              </a:spcBef>
            </a:pPr>
            <a:endParaRPr lang="ja-JP" altLang="en-US" sz="3200">
              <a:latin typeface="+mn-lt"/>
              <a:ea typeface="+mn-ea"/>
              <a:cs typeface="+mn-cs"/>
            </a:endParaRPr>
          </a:p>
        </p:txBody>
      </p:sp>
      <p:grpSp>
        <p:nvGrpSpPr>
          <p:cNvPr id="7" name="グループ化 39">
            <a:extLst>
              <a:ext uri="{FF2B5EF4-FFF2-40B4-BE49-F238E27FC236}">
                <a16:creationId xmlns:a16="http://schemas.microsoft.com/office/drawing/2014/main" id="{EFAAADC0-3DEF-C8F6-CC81-DC574E2723CF}"/>
              </a:ext>
            </a:extLst>
          </p:cNvPr>
          <p:cNvGrpSpPr/>
          <p:nvPr/>
        </p:nvGrpSpPr>
        <p:grpSpPr>
          <a:xfrm>
            <a:off x="6387990" y="1645280"/>
            <a:ext cx="5511722" cy="4320038"/>
            <a:chOff x="180000" y="2358642"/>
            <a:chExt cx="5511722" cy="4320038"/>
          </a:xfrm>
        </p:grpSpPr>
        <p:sp>
          <p:nvSpPr>
            <p:cNvPr id="10" name="角丸四角形 2">
              <a:extLst>
                <a:ext uri="{FF2B5EF4-FFF2-40B4-BE49-F238E27FC236}">
                  <a16:creationId xmlns:a16="http://schemas.microsoft.com/office/drawing/2014/main" id="{7ED0386C-5B25-EB9A-9A68-2C2017C7495B}"/>
                </a:ext>
              </a:extLst>
            </p:cNvPr>
            <p:cNvSpPr/>
            <p:nvPr/>
          </p:nvSpPr>
          <p:spPr>
            <a:xfrm>
              <a:off x="180000" y="2358642"/>
              <a:ext cx="5505901" cy="1533804"/>
            </a:xfrm>
            <a:prstGeom prst="roundRect">
              <a:avLst>
                <a:gd name="adj" fmla="val 9886"/>
              </a:avLst>
            </a:prstGeom>
            <a:solidFill>
              <a:srgbClr val="C00000"/>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 4">
              <a:extLst>
                <a:ext uri="{FF2B5EF4-FFF2-40B4-BE49-F238E27FC236}">
                  <a16:creationId xmlns:a16="http://schemas.microsoft.com/office/drawing/2014/main" id="{DA1C6183-C309-0A09-1FAE-D6E29CAFF51A}"/>
                </a:ext>
              </a:extLst>
            </p:cNvPr>
            <p:cNvSpPr/>
            <p:nvPr/>
          </p:nvSpPr>
          <p:spPr>
            <a:xfrm>
              <a:off x="1968956" y="2541714"/>
              <a:ext cx="3477490" cy="540000"/>
            </a:xfrm>
            <a:prstGeom prst="roundRect">
              <a:avLst/>
            </a:prstGeom>
            <a:solidFill>
              <a:srgbClr val="FFA09C"/>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deaths</a:t>
              </a:r>
            </a:p>
          </p:txBody>
        </p:sp>
        <p:sp>
          <p:nvSpPr>
            <p:cNvPr id="12" name="角丸四角形 6">
              <a:extLst>
                <a:ext uri="{FF2B5EF4-FFF2-40B4-BE49-F238E27FC236}">
                  <a16:creationId xmlns:a16="http://schemas.microsoft.com/office/drawing/2014/main" id="{C4CDFC47-8AA6-AE6D-238B-833C0B2743CC}"/>
                </a:ext>
              </a:extLst>
            </p:cNvPr>
            <p:cNvSpPr/>
            <p:nvPr/>
          </p:nvSpPr>
          <p:spPr>
            <a:xfrm>
              <a:off x="1968956" y="3192226"/>
              <a:ext cx="3477490" cy="540000"/>
            </a:xfrm>
            <a:prstGeom prst="roundRect">
              <a:avLst/>
            </a:prstGeom>
            <a:solidFill>
              <a:srgbClr val="FFA09C"/>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hospitalization</a:t>
              </a:r>
            </a:p>
          </p:txBody>
        </p:sp>
        <p:sp>
          <p:nvSpPr>
            <p:cNvPr id="13" name="タイトル 1">
              <a:extLst>
                <a:ext uri="{FF2B5EF4-FFF2-40B4-BE49-F238E27FC236}">
                  <a16:creationId xmlns:a16="http://schemas.microsoft.com/office/drawing/2014/main" id="{E0058DDB-2FA8-1034-E369-256EF927EF0D}"/>
                </a:ext>
              </a:extLst>
            </p:cNvPr>
            <p:cNvSpPr txBox="1">
              <a:spLocks/>
            </p:cNvSpPr>
            <p:nvPr/>
          </p:nvSpPr>
          <p:spPr>
            <a:xfrm>
              <a:off x="180000" y="2498931"/>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Current</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4" name="角丸四角形 32">
              <a:extLst>
                <a:ext uri="{FF2B5EF4-FFF2-40B4-BE49-F238E27FC236}">
                  <a16:creationId xmlns:a16="http://schemas.microsoft.com/office/drawing/2014/main" id="{0B52772C-7FA7-7866-B21D-AE4703C3D642}"/>
                </a:ext>
              </a:extLst>
            </p:cNvPr>
            <p:cNvSpPr/>
            <p:nvPr/>
          </p:nvSpPr>
          <p:spPr>
            <a:xfrm>
              <a:off x="180000" y="4037848"/>
              <a:ext cx="5505901" cy="1533804"/>
            </a:xfrm>
            <a:prstGeom prst="roundRect">
              <a:avLst>
                <a:gd name="adj" fmla="val 9886"/>
              </a:avLst>
            </a:prstGeom>
            <a:solidFill>
              <a:srgbClr val="538234"/>
            </a:solidFill>
            <a:ln w="38100">
              <a:solidFill>
                <a:srgbClr val="5382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タイトル 1">
              <a:extLst>
                <a:ext uri="{FF2B5EF4-FFF2-40B4-BE49-F238E27FC236}">
                  <a16:creationId xmlns:a16="http://schemas.microsoft.com/office/drawing/2014/main" id="{CFBF553B-A97F-2844-1CC3-D3AF7E83B677}"/>
                </a:ext>
              </a:extLst>
            </p:cNvPr>
            <p:cNvSpPr txBox="1">
              <a:spLocks/>
            </p:cNvSpPr>
            <p:nvPr/>
          </p:nvSpPr>
          <p:spPr>
            <a:xfrm>
              <a:off x="180000" y="4178137"/>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Future</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6" name="角丸四角形 34">
              <a:extLst>
                <a:ext uri="{FF2B5EF4-FFF2-40B4-BE49-F238E27FC236}">
                  <a16:creationId xmlns:a16="http://schemas.microsoft.com/office/drawing/2014/main" id="{D251CF78-39C0-6669-165F-416E5EBEF7D8}"/>
                </a:ext>
              </a:extLst>
            </p:cNvPr>
            <p:cNvSpPr/>
            <p:nvPr/>
          </p:nvSpPr>
          <p:spPr>
            <a:xfrm>
              <a:off x="1968956" y="4276946"/>
              <a:ext cx="3477490" cy="1055608"/>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Survey-based subjective health</a:t>
              </a:r>
            </a:p>
          </p:txBody>
        </p:sp>
        <p:sp>
          <p:nvSpPr>
            <p:cNvPr id="17" name="角丸四角形 35">
              <a:extLst>
                <a:ext uri="{FF2B5EF4-FFF2-40B4-BE49-F238E27FC236}">
                  <a16:creationId xmlns:a16="http://schemas.microsoft.com/office/drawing/2014/main" id="{169B6B75-29FC-02AE-D68E-25593EC26885}"/>
                </a:ext>
              </a:extLst>
            </p:cNvPr>
            <p:cNvSpPr/>
            <p:nvPr/>
          </p:nvSpPr>
          <p:spPr>
            <a:xfrm>
              <a:off x="185821" y="5810750"/>
              <a:ext cx="5505901" cy="867246"/>
            </a:xfrm>
            <a:prstGeom prst="roundRect">
              <a:avLst>
                <a:gd name="adj" fmla="val 9886"/>
              </a:avLst>
            </a:prstGeom>
            <a:solidFill>
              <a:srgbClr val="FFC100"/>
            </a:solidFill>
            <a:ln w="38100">
              <a:solidFill>
                <a:srgbClr val="FFC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タイトル 1">
              <a:extLst>
                <a:ext uri="{FF2B5EF4-FFF2-40B4-BE49-F238E27FC236}">
                  <a16:creationId xmlns:a16="http://schemas.microsoft.com/office/drawing/2014/main" id="{6B6C0DEF-55C6-9121-C1E1-D65E16736542}"/>
                </a:ext>
              </a:extLst>
            </p:cNvPr>
            <p:cNvSpPr txBox="1">
              <a:spLocks/>
            </p:cNvSpPr>
            <p:nvPr/>
          </p:nvSpPr>
          <p:spPr>
            <a:xfrm>
              <a:off x="185821" y="5810750"/>
              <a:ext cx="1788956" cy="86793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Fiscal capacity</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9" name="角丸四角形 38">
              <a:extLst>
                <a:ext uri="{FF2B5EF4-FFF2-40B4-BE49-F238E27FC236}">
                  <a16:creationId xmlns:a16="http://schemas.microsoft.com/office/drawing/2014/main" id="{9D06CA5A-C7AD-1196-F6AD-4B179E4F525E}"/>
                </a:ext>
              </a:extLst>
            </p:cNvPr>
            <p:cNvSpPr/>
            <p:nvPr/>
          </p:nvSpPr>
          <p:spPr>
            <a:xfrm>
              <a:off x="1968956" y="5974373"/>
              <a:ext cx="3477490" cy="540000"/>
            </a:xfrm>
            <a:prstGeom prst="roundRect">
              <a:avLst/>
            </a:prstGeom>
            <a:solidFill>
              <a:schemeClr val="accent4">
                <a:lumMod val="20000"/>
                <a:lumOff val="80000"/>
              </a:schemeClr>
            </a:solidFill>
            <a:ln w="38100">
              <a:solidFill>
                <a:srgbClr val="FFC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Average income</a:t>
              </a:r>
            </a:p>
          </p:txBody>
        </p:sp>
      </p:grpSp>
      <p:sp>
        <p:nvSpPr>
          <p:cNvPr id="3" name="角丸四角形 8">
            <a:extLst>
              <a:ext uri="{FF2B5EF4-FFF2-40B4-BE49-F238E27FC236}">
                <a16:creationId xmlns:a16="http://schemas.microsoft.com/office/drawing/2014/main" id="{DFE5CDE9-AF4A-6CBF-5B08-F897B38F3D75}"/>
              </a:ext>
            </a:extLst>
          </p:cNvPr>
          <p:cNvSpPr/>
          <p:nvPr/>
        </p:nvSpPr>
        <p:spPr>
          <a:xfrm>
            <a:off x="1664506" y="3052810"/>
            <a:ext cx="2700000" cy="1532334"/>
          </a:xfrm>
          <a:prstGeom prst="roundRect">
            <a:avLst/>
          </a:prstGeom>
          <a:solidFill>
            <a:srgbClr val="C00000">
              <a:alpha val="50196"/>
            </a:srgb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Municipal</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Public Health</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Index</a:t>
            </a:r>
          </a:p>
        </p:txBody>
      </p:sp>
      <p:cxnSp>
        <p:nvCxnSpPr>
          <p:cNvPr id="4" name="Conector Angulado 3">
            <a:extLst>
              <a:ext uri="{FF2B5EF4-FFF2-40B4-BE49-F238E27FC236}">
                <a16:creationId xmlns:a16="http://schemas.microsoft.com/office/drawing/2014/main" id="{11E7DD45-32D3-3153-1769-51E09CFE2769}"/>
              </a:ext>
            </a:extLst>
          </p:cNvPr>
          <p:cNvCxnSpPr>
            <a:cxnSpLocks/>
            <a:stCxn id="10" idx="1"/>
          </p:cNvCxnSpPr>
          <p:nvPr/>
        </p:nvCxnSpPr>
        <p:spPr>
          <a:xfrm rot="10800000" flipV="1">
            <a:off x="4364506" y="2412182"/>
            <a:ext cx="2023484" cy="1404522"/>
          </a:xfrm>
          <a:prstGeom prst="bentConnector3">
            <a:avLst>
              <a:gd name="adj1" fmla="val 50000"/>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ector Angulado 20">
            <a:extLst>
              <a:ext uri="{FF2B5EF4-FFF2-40B4-BE49-F238E27FC236}">
                <a16:creationId xmlns:a16="http://schemas.microsoft.com/office/drawing/2014/main" id="{11F583D6-9995-30CD-6051-DF222AEF05E9}"/>
              </a:ext>
            </a:extLst>
          </p:cNvPr>
          <p:cNvCxnSpPr>
            <a:cxnSpLocks/>
            <a:stCxn id="17" idx="1"/>
          </p:cNvCxnSpPr>
          <p:nvPr/>
        </p:nvCxnSpPr>
        <p:spPr>
          <a:xfrm rot="10800000">
            <a:off x="4364507" y="3826941"/>
            <a:ext cx="2029305" cy="1704071"/>
          </a:xfrm>
          <a:prstGeom prst="bentConnector3">
            <a:avLst>
              <a:gd name="adj1" fmla="val 50000"/>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Angulado 27">
            <a:extLst>
              <a:ext uri="{FF2B5EF4-FFF2-40B4-BE49-F238E27FC236}">
                <a16:creationId xmlns:a16="http://schemas.microsoft.com/office/drawing/2014/main" id="{8C6A73FD-0269-9648-1F57-E982D9428AA6}"/>
              </a:ext>
            </a:extLst>
          </p:cNvPr>
          <p:cNvCxnSpPr>
            <a:cxnSpLocks/>
            <a:stCxn id="14" idx="1"/>
            <a:endCxn id="3" idx="3"/>
          </p:cNvCxnSpPr>
          <p:nvPr/>
        </p:nvCxnSpPr>
        <p:spPr>
          <a:xfrm rot="10800000">
            <a:off x="4364506" y="3818978"/>
            <a:ext cx="2023484" cy="272411"/>
          </a:xfrm>
          <a:prstGeom prst="bentConnector3">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下矢印 2">
            <a:extLst>
              <a:ext uri="{FF2B5EF4-FFF2-40B4-BE49-F238E27FC236}">
                <a16:creationId xmlns:a16="http://schemas.microsoft.com/office/drawing/2014/main" id="{C3B6B34A-B3DF-2A9D-BC59-25B72E095C39}"/>
              </a:ext>
            </a:extLst>
          </p:cNvPr>
          <p:cNvSpPr/>
          <p:nvPr/>
        </p:nvSpPr>
        <p:spPr>
          <a:xfrm>
            <a:off x="4309030" y="2344490"/>
            <a:ext cx="680922" cy="1472215"/>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4">
            <a:extLst>
              <a:ext uri="{FF2B5EF4-FFF2-40B4-BE49-F238E27FC236}">
                <a16:creationId xmlns:a16="http://schemas.microsoft.com/office/drawing/2014/main" id="{067D134C-C0EF-38DB-4329-FAFF727824F0}"/>
              </a:ext>
            </a:extLst>
          </p:cNvPr>
          <p:cNvSpPr/>
          <p:nvPr/>
        </p:nvSpPr>
        <p:spPr>
          <a:xfrm>
            <a:off x="1432598" y="2310091"/>
            <a:ext cx="3383413" cy="66272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dirty="0">
                <a:solidFill>
                  <a:schemeClr val="tx1"/>
                </a:solidFill>
                <a:ea typeface="Helvetica Neue" panose="02000503000000020004" pitchFamily="2" charset="0"/>
                <a:cs typeface="Helvetica Neue" panose="02000503000000020004" pitchFamily="2" charset="0"/>
              </a:rPr>
              <a:t>Aggregate by taking</a:t>
            </a:r>
          </a:p>
          <a:p>
            <a:pPr algn="ctr"/>
            <a:r>
              <a:rPr kumimoji="1" lang="en-US" altLang="ja-JP" b="1" dirty="0">
                <a:solidFill>
                  <a:schemeClr val="tx1"/>
                </a:solidFill>
                <a:ea typeface="Helvetica Neue" panose="02000503000000020004" pitchFamily="2" charset="0"/>
                <a:cs typeface="Helvetica Neue" panose="02000503000000020004" pitchFamily="2" charset="0"/>
              </a:rPr>
              <a:t>a simple average</a:t>
            </a:r>
            <a:endParaRPr kumimoji="1" lang="ja-JP" altLang="en-US" b="1">
              <a:solidFill>
                <a:schemeClr val="tx1"/>
              </a:solidFill>
              <a:cs typeface="Helvetica Neue" panose="02000503000000020004" pitchFamily="2" charset="0"/>
            </a:endParaRPr>
          </a:p>
        </p:txBody>
      </p:sp>
      <p:sp>
        <p:nvSpPr>
          <p:cNvPr id="22" name="下矢印 6">
            <a:extLst>
              <a:ext uri="{FF2B5EF4-FFF2-40B4-BE49-F238E27FC236}">
                <a16:creationId xmlns:a16="http://schemas.microsoft.com/office/drawing/2014/main" id="{C036652F-0489-7D65-8C1C-D231279F9213}"/>
              </a:ext>
            </a:extLst>
          </p:cNvPr>
          <p:cNvSpPr/>
          <p:nvPr/>
        </p:nvSpPr>
        <p:spPr>
          <a:xfrm flipV="1">
            <a:off x="4667588" y="3892360"/>
            <a:ext cx="680922" cy="1527551"/>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7">
            <a:extLst>
              <a:ext uri="{FF2B5EF4-FFF2-40B4-BE49-F238E27FC236}">
                <a16:creationId xmlns:a16="http://schemas.microsoft.com/office/drawing/2014/main" id="{D5912C34-0BA1-4BA5-27C4-E79BC113A0FD}"/>
              </a:ext>
            </a:extLst>
          </p:cNvPr>
          <p:cNvSpPr/>
          <p:nvPr/>
        </p:nvSpPr>
        <p:spPr>
          <a:xfrm>
            <a:off x="1066207" y="4773580"/>
            <a:ext cx="3924503" cy="64633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kumimoji="1" lang="en-US" altLang="ja-JP" b="1" dirty="0">
                <a:solidFill>
                  <a:schemeClr val="tx1"/>
                </a:solidFill>
                <a:ea typeface="Helvetica Neue" panose="02000503000000020004" pitchFamily="2" charset="0"/>
                <a:cs typeface="Helvetica Neue" panose="02000503000000020004" pitchFamily="2" charset="0"/>
              </a:rPr>
              <a:t>Standardize four indicators</a:t>
            </a:r>
          </a:p>
          <a:p>
            <a:pPr algn="ctr"/>
            <a:r>
              <a:rPr kumimoji="1" lang="en-US" altLang="ja-JP" b="1" dirty="0">
                <a:solidFill>
                  <a:schemeClr val="tx1"/>
                </a:solidFill>
                <a:ea typeface="Helvetica Neue" panose="02000503000000020004" pitchFamily="2" charset="0"/>
                <a:cs typeface="Helvetica Neue" panose="02000503000000020004" pitchFamily="2" charset="0"/>
              </a:rPr>
              <a:t>to mean 50 and S.D of 10</a:t>
            </a:r>
            <a:endParaRPr kumimoji="1" lang="ja-JP" altLang="en-US" b="1">
              <a:solidFill>
                <a:schemeClr val="tx1"/>
              </a:solidFill>
              <a:cs typeface="Helvetica Neue" panose="02000503000000020004" pitchFamily="2" charset="0"/>
            </a:endParaRPr>
          </a:p>
        </p:txBody>
      </p:sp>
    </p:spTree>
    <p:extLst>
      <p:ext uri="{BB962C8B-B14F-4D97-AF65-F5344CB8AC3E}">
        <p14:creationId xmlns:p14="http://schemas.microsoft.com/office/powerpoint/2010/main" val="40748082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n-US" dirty="0"/>
              <a:t>MHPI at glance</a:t>
            </a:r>
            <a:endParaRPr lang="es-ES_tradnl" dirty="0"/>
          </a:p>
        </p:txBody>
      </p:sp>
      <p:pic>
        <p:nvPicPr>
          <p:cNvPr id="7" name="図 7">
            <a:extLst>
              <a:ext uri="{FF2B5EF4-FFF2-40B4-BE49-F238E27FC236}">
                <a16:creationId xmlns:a16="http://schemas.microsoft.com/office/drawing/2014/main" id="{B79ED8FA-0BAA-04E6-B474-B2DAE60EE032}"/>
              </a:ext>
            </a:extLst>
          </p:cNvPr>
          <p:cNvPicPr>
            <a:picLocks noChangeAspect="1"/>
          </p:cNvPicPr>
          <p:nvPr/>
        </p:nvPicPr>
        <p:blipFill>
          <a:blip r:embed="rId4"/>
          <a:stretch>
            <a:fillRect/>
          </a:stretch>
        </p:blipFill>
        <p:spPr>
          <a:xfrm>
            <a:off x="4740344" y="611447"/>
            <a:ext cx="5564241" cy="6034459"/>
          </a:xfrm>
          <a:prstGeom prst="rect">
            <a:avLst/>
          </a:prstGeom>
        </p:spPr>
      </p:pic>
    </p:spTree>
    <p:extLst>
      <p:ext uri="{BB962C8B-B14F-4D97-AF65-F5344CB8AC3E}">
        <p14:creationId xmlns:p14="http://schemas.microsoft.com/office/powerpoint/2010/main" val="3418871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FC7C7-F33D-46A6-2B3C-8E516EC520ED}"/>
              </a:ext>
            </a:extLst>
          </p:cNvPr>
          <p:cNvSpPr>
            <a:spLocks noGrp="1"/>
          </p:cNvSpPr>
          <p:nvPr>
            <p:ph type="sldNum" sz="quarter" idx="12"/>
          </p:nvPr>
        </p:nvSpPr>
        <p:spPr/>
        <p:txBody>
          <a:bodyPr/>
          <a:lstStyle/>
          <a:p>
            <a:fld id="{48AE6908-2F6B-9241-A52F-1BBEE66D8FA5}" type="slidenum">
              <a:rPr lang="es-ES_tradnl" smtClean="0"/>
              <a:t>15</a:t>
            </a:fld>
            <a:endParaRPr lang="es-ES_tradnl"/>
          </a:p>
        </p:txBody>
      </p:sp>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s-ES_tradnl" dirty="0" err="1"/>
              <a:t>Outline</a:t>
            </a:r>
            <a:endParaRPr lang="es-ES_tradnl" sz="3300" dirty="0">
              <a:solidFill>
                <a:srgbClr val="C00000"/>
              </a:solidFill>
            </a:endParaRPr>
          </a:p>
        </p:txBody>
      </p:sp>
      <p:sp>
        <p:nvSpPr>
          <p:cNvPr id="3" name="正方形/長方形 2">
            <a:extLst>
              <a:ext uri="{FF2B5EF4-FFF2-40B4-BE49-F238E27FC236}">
                <a16:creationId xmlns:a16="http://schemas.microsoft.com/office/drawing/2014/main" id="{B69D358E-EA63-5369-D628-03AB63E656C7}"/>
              </a:ext>
            </a:extLst>
          </p:cNvPr>
          <p:cNvSpPr/>
          <p:nvPr/>
        </p:nvSpPr>
        <p:spPr>
          <a:xfrm>
            <a:off x="683171" y="1455097"/>
            <a:ext cx="895952" cy="495879"/>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7" name="正方形/長方形 12">
            <a:extLst>
              <a:ext uri="{FF2B5EF4-FFF2-40B4-BE49-F238E27FC236}">
                <a16:creationId xmlns:a16="http://schemas.microsoft.com/office/drawing/2014/main" id="{B2A07D07-5B22-4F96-DC07-6F9820936294}"/>
              </a:ext>
            </a:extLst>
          </p:cNvPr>
          <p:cNvSpPr/>
          <p:nvPr/>
        </p:nvSpPr>
        <p:spPr>
          <a:xfrm>
            <a:off x="1579123" y="1455097"/>
            <a:ext cx="9951763" cy="495879"/>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Brief overview of current health status and infrastructure</a:t>
            </a:r>
            <a:endParaRPr kumimoji="1" lang="ja-JP" altLang="en-US" sz="2400" b="1">
              <a:solidFill>
                <a:schemeClr val="bg1"/>
              </a:solidFill>
              <a:cs typeface="Helvetica Neue" panose="02000503000000020004" pitchFamily="2" charset="0"/>
            </a:endParaRPr>
          </a:p>
        </p:txBody>
      </p:sp>
      <p:sp>
        <p:nvSpPr>
          <p:cNvPr id="10" name="三角形 13">
            <a:extLst>
              <a:ext uri="{FF2B5EF4-FFF2-40B4-BE49-F238E27FC236}">
                <a16:creationId xmlns:a16="http://schemas.microsoft.com/office/drawing/2014/main" id="{4C46B90C-A0B9-9038-56F6-A2D89E2B54A3}"/>
              </a:ext>
            </a:extLst>
          </p:cNvPr>
          <p:cNvSpPr/>
          <p:nvPr/>
        </p:nvSpPr>
        <p:spPr>
          <a:xfrm flipV="1">
            <a:off x="5126182" y="2057835"/>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5" name="グループ化 15">
            <a:extLst>
              <a:ext uri="{FF2B5EF4-FFF2-40B4-BE49-F238E27FC236}">
                <a16:creationId xmlns:a16="http://schemas.microsoft.com/office/drawing/2014/main" id="{FE1FA42A-123D-C145-3948-0B50A169D64E}"/>
              </a:ext>
            </a:extLst>
          </p:cNvPr>
          <p:cNvGrpSpPr/>
          <p:nvPr/>
        </p:nvGrpSpPr>
        <p:grpSpPr>
          <a:xfrm>
            <a:off x="683172" y="2472424"/>
            <a:ext cx="10847713" cy="495879"/>
            <a:chOff x="798022" y="1491642"/>
            <a:chExt cx="10869772" cy="685800"/>
          </a:xfrm>
          <a:solidFill>
            <a:srgbClr val="7F7F7F"/>
          </a:solidFill>
        </p:grpSpPr>
        <p:sp>
          <p:nvSpPr>
            <p:cNvPr id="16" name="正方形/長方形 16">
              <a:extLst>
                <a:ext uri="{FF2B5EF4-FFF2-40B4-BE49-F238E27FC236}">
                  <a16:creationId xmlns:a16="http://schemas.microsoft.com/office/drawing/2014/main" id="{DCE4A39E-D021-BA2C-05F8-86EE0DF5FFDD}"/>
                </a:ext>
              </a:extLst>
            </p:cNvPr>
            <p:cNvSpPr/>
            <p:nvPr/>
          </p:nvSpPr>
          <p:spPr>
            <a:xfrm>
              <a:off x="798022" y="1491642"/>
              <a:ext cx="897774" cy="685800"/>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17" name="正方形/長方形 17">
              <a:extLst>
                <a:ext uri="{FF2B5EF4-FFF2-40B4-BE49-F238E27FC236}">
                  <a16:creationId xmlns:a16="http://schemas.microsoft.com/office/drawing/2014/main" id="{38427DEE-CC7A-6B2E-33EF-76BE10E4549F}"/>
                </a:ext>
              </a:extLst>
            </p:cNvPr>
            <p:cNvSpPr/>
            <p:nvPr/>
          </p:nvSpPr>
          <p:spPr>
            <a:xfrm>
              <a:off x="1695795" y="1491642"/>
              <a:ext cx="9971999" cy="685800"/>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Identify the disease </a:t>
              </a:r>
              <a:r>
                <a:rPr lang="en-US" altLang="ja-JP" sz="2400" b="1" dirty="0">
                  <a:solidFill>
                    <a:schemeClr val="bg1"/>
                  </a:solidFill>
                  <a:ea typeface="Helvetica Neue" panose="02000503000000020004" pitchFamily="2" charset="0"/>
                  <a:cs typeface="Helvetica Neue" panose="02000503000000020004" pitchFamily="2" charset="0"/>
                </a:rPr>
                <a:t>burden at the municipality level</a:t>
              </a:r>
              <a:endParaRPr kumimoji="1" lang="ja-JP" altLang="en-US" sz="2400" b="1">
                <a:solidFill>
                  <a:schemeClr val="bg1"/>
                </a:solidFill>
                <a:cs typeface="Helvetica Neue" panose="02000503000000020004" pitchFamily="2" charset="0"/>
              </a:endParaRPr>
            </a:p>
          </p:txBody>
        </p:sp>
      </p:grpSp>
      <p:sp>
        <p:nvSpPr>
          <p:cNvPr id="18" name="正方形/長方形 18">
            <a:extLst>
              <a:ext uri="{FF2B5EF4-FFF2-40B4-BE49-F238E27FC236}">
                <a16:creationId xmlns:a16="http://schemas.microsoft.com/office/drawing/2014/main" id="{52F5E400-C8F9-EB06-E11C-5CE6B169693B}"/>
              </a:ext>
            </a:extLst>
          </p:cNvPr>
          <p:cNvSpPr/>
          <p:nvPr/>
        </p:nvSpPr>
        <p:spPr>
          <a:xfrm>
            <a:off x="1715476" y="3115725"/>
            <a:ext cx="9678500" cy="400110"/>
          </a:xfrm>
          <a:prstGeom prst="rect">
            <a:avLst/>
          </a:prstGeom>
          <a:solidFill>
            <a:schemeClr val="bg1"/>
          </a:solidFill>
          <a:ln w="127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Predict subjective health conditions at the municipality level</a:t>
            </a:r>
            <a:endParaRPr kumimoji="1" lang="ja-JP" altLang="en-US" sz="2000">
              <a:solidFill>
                <a:schemeClr val="tx1"/>
              </a:solidFill>
              <a:cs typeface="Helvetica Neue" panose="02000503000000020004" pitchFamily="2" charset="0"/>
            </a:endParaRPr>
          </a:p>
        </p:txBody>
      </p:sp>
      <p:sp>
        <p:nvSpPr>
          <p:cNvPr id="19" name="正方形/長方形 19">
            <a:extLst>
              <a:ext uri="{FF2B5EF4-FFF2-40B4-BE49-F238E27FC236}">
                <a16:creationId xmlns:a16="http://schemas.microsoft.com/office/drawing/2014/main" id="{4B35790D-B8E2-F4C3-765F-C2C6F588A225}"/>
              </a:ext>
            </a:extLst>
          </p:cNvPr>
          <p:cNvSpPr/>
          <p:nvPr/>
        </p:nvSpPr>
        <p:spPr>
          <a:xfrm>
            <a:off x="1715476" y="3744629"/>
            <a:ext cx="9678499" cy="400110"/>
          </a:xfrm>
          <a:prstGeom prst="rect">
            <a:avLst/>
          </a:prstGeom>
          <a:solidFill>
            <a:schemeClr val="bg1"/>
          </a:solidFill>
          <a:ln w="127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Construct the Municipal Public Health Index (MPHI)</a:t>
            </a:r>
            <a:endParaRPr kumimoji="1" lang="ja-JP" altLang="en-US" sz="2000">
              <a:solidFill>
                <a:schemeClr val="tx1"/>
              </a:solidFill>
              <a:cs typeface="Helvetica Neue" panose="02000503000000020004" pitchFamily="2" charset="0"/>
            </a:endParaRPr>
          </a:p>
        </p:txBody>
      </p:sp>
      <p:cxnSp>
        <p:nvCxnSpPr>
          <p:cNvPr id="22" name="直線コネクタ 22">
            <a:extLst>
              <a:ext uri="{FF2B5EF4-FFF2-40B4-BE49-F238E27FC236}">
                <a16:creationId xmlns:a16="http://schemas.microsoft.com/office/drawing/2014/main" id="{D729E15C-01C7-2C3E-F91F-EF9D32F03A3F}"/>
              </a:ext>
            </a:extLst>
          </p:cNvPr>
          <p:cNvCxnSpPr>
            <a:cxnSpLocks/>
          </p:cNvCxnSpPr>
          <p:nvPr/>
        </p:nvCxnSpPr>
        <p:spPr>
          <a:xfrm flipH="1">
            <a:off x="1110001" y="3006403"/>
            <a:ext cx="21147" cy="879797"/>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5" name="直線コネクタ 23">
            <a:extLst>
              <a:ext uri="{FF2B5EF4-FFF2-40B4-BE49-F238E27FC236}">
                <a16:creationId xmlns:a16="http://schemas.microsoft.com/office/drawing/2014/main" id="{E1A59043-C371-CE44-55D1-E8D4B5EA9DAB}"/>
              </a:ext>
            </a:extLst>
          </p:cNvPr>
          <p:cNvCxnSpPr>
            <a:cxnSpLocks/>
          </p:cNvCxnSpPr>
          <p:nvPr/>
        </p:nvCxnSpPr>
        <p:spPr>
          <a:xfrm flipH="1" flipV="1">
            <a:off x="1131148" y="3238500"/>
            <a:ext cx="584328" cy="8998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
        <p:nvSpPr>
          <p:cNvPr id="28" name="三角形 28">
            <a:extLst>
              <a:ext uri="{FF2B5EF4-FFF2-40B4-BE49-F238E27FC236}">
                <a16:creationId xmlns:a16="http://schemas.microsoft.com/office/drawing/2014/main" id="{5854DFDC-6376-209E-B358-CB17D43DAB41}"/>
              </a:ext>
            </a:extLst>
          </p:cNvPr>
          <p:cNvSpPr/>
          <p:nvPr/>
        </p:nvSpPr>
        <p:spPr>
          <a:xfrm flipV="1">
            <a:off x="5126182" y="4230067"/>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9" name="グループ化 29">
            <a:extLst>
              <a:ext uri="{FF2B5EF4-FFF2-40B4-BE49-F238E27FC236}">
                <a16:creationId xmlns:a16="http://schemas.microsoft.com/office/drawing/2014/main" id="{1454DA4C-B582-F8B8-859C-4F780FC1B373}"/>
              </a:ext>
            </a:extLst>
          </p:cNvPr>
          <p:cNvGrpSpPr/>
          <p:nvPr/>
        </p:nvGrpSpPr>
        <p:grpSpPr>
          <a:xfrm>
            <a:off x="683172" y="4579989"/>
            <a:ext cx="10847713" cy="495880"/>
            <a:chOff x="798022" y="1491641"/>
            <a:chExt cx="10869772" cy="685801"/>
          </a:xfrm>
        </p:grpSpPr>
        <p:sp>
          <p:nvSpPr>
            <p:cNvPr id="34" name="正方形/長方形 30">
              <a:extLst>
                <a:ext uri="{FF2B5EF4-FFF2-40B4-BE49-F238E27FC236}">
                  <a16:creationId xmlns:a16="http://schemas.microsoft.com/office/drawing/2014/main" id="{BB0D4696-751A-4FBF-4B5B-25A20C851B91}"/>
                </a:ext>
              </a:extLst>
            </p:cNvPr>
            <p:cNvSpPr/>
            <p:nvPr/>
          </p:nvSpPr>
          <p:spPr>
            <a:xfrm>
              <a:off x="798022" y="1491642"/>
              <a:ext cx="897774" cy="685800"/>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35" name="正方形/長方形 31">
              <a:extLst>
                <a:ext uri="{FF2B5EF4-FFF2-40B4-BE49-F238E27FC236}">
                  <a16:creationId xmlns:a16="http://schemas.microsoft.com/office/drawing/2014/main" id="{0DFF0DBA-E8D5-F016-DDC5-43F18EB1285D}"/>
                </a:ext>
              </a:extLst>
            </p:cNvPr>
            <p:cNvSpPr/>
            <p:nvPr/>
          </p:nvSpPr>
          <p:spPr>
            <a:xfrm>
              <a:off x="1695796" y="1491641"/>
              <a:ext cx="9971998" cy="685801"/>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Analyze </a:t>
              </a:r>
              <a:r>
                <a:rPr kumimoji="1" lang="en-US" altLang="ja-JP" sz="2400" b="1" dirty="0">
                  <a:solidFill>
                    <a:schemeClr val="bg1"/>
                  </a:solidFill>
                  <a:ea typeface="Helvetica Neue" panose="02000503000000020004" pitchFamily="2" charset="0"/>
                  <a:cs typeface="Helvetica Neue" panose="02000503000000020004" pitchFamily="2" charset="0"/>
                </a:rPr>
                <a:t>relationship b/w MPHI and </a:t>
              </a:r>
              <a:r>
                <a:rPr lang="en-US" altLang="ja-JP" sz="2400" b="1" dirty="0">
                  <a:solidFill>
                    <a:schemeClr val="bg1"/>
                  </a:solidFill>
                  <a:ea typeface="Helvetica Neue" panose="02000503000000020004" pitchFamily="2" charset="0"/>
                  <a:cs typeface="Helvetica Neue" panose="02000503000000020004" pitchFamily="2" charset="0"/>
                </a:rPr>
                <a:t>health infrastructure</a:t>
              </a:r>
              <a:endParaRPr kumimoji="1" lang="ja-JP" altLang="en-US" sz="2400" b="1">
                <a:solidFill>
                  <a:schemeClr val="bg1"/>
                </a:solidFill>
                <a:cs typeface="Helvetica Neue" panose="02000503000000020004" pitchFamily="2" charset="0"/>
              </a:endParaRPr>
            </a:p>
          </p:txBody>
        </p:sp>
      </p:grpSp>
      <p:sp>
        <p:nvSpPr>
          <p:cNvPr id="36" name="三角形 34">
            <a:extLst>
              <a:ext uri="{FF2B5EF4-FFF2-40B4-BE49-F238E27FC236}">
                <a16:creationId xmlns:a16="http://schemas.microsoft.com/office/drawing/2014/main" id="{16912AF2-1FEF-08A7-CA67-AA2FBF783F88}"/>
              </a:ext>
            </a:extLst>
          </p:cNvPr>
          <p:cNvSpPr/>
          <p:nvPr/>
        </p:nvSpPr>
        <p:spPr>
          <a:xfrm flipV="1">
            <a:off x="5126182" y="5189610"/>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9" name="グループ化 35">
            <a:extLst>
              <a:ext uri="{FF2B5EF4-FFF2-40B4-BE49-F238E27FC236}">
                <a16:creationId xmlns:a16="http://schemas.microsoft.com/office/drawing/2014/main" id="{6DAFE3CC-3D5B-E4D0-772C-2539100D9F20}"/>
              </a:ext>
            </a:extLst>
          </p:cNvPr>
          <p:cNvGrpSpPr/>
          <p:nvPr/>
        </p:nvGrpSpPr>
        <p:grpSpPr>
          <a:xfrm>
            <a:off x="683172" y="5587145"/>
            <a:ext cx="10847713" cy="495880"/>
            <a:chOff x="798022" y="1491641"/>
            <a:chExt cx="10869772" cy="685801"/>
          </a:xfrm>
          <a:solidFill>
            <a:srgbClr val="7F7F7F"/>
          </a:solidFill>
        </p:grpSpPr>
        <p:sp>
          <p:nvSpPr>
            <p:cNvPr id="40" name="正方形/長方形 36">
              <a:extLst>
                <a:ext uri="{FF2B5EF4-FFF2-40B4-BE49-F238E27FC236}">
                  <a16:creationId xmlns:a16="http://schemas.microsoft.com/office/drawing/2014/main" id="{CF74C835-813C-0257-4397-02E3ADACEBFF}"/>
                </a:ext>
              </a:extLst>
            </p:cNvPr>
            <p:cNvSpPr/>
            <p:nvPr/>
          </p:nvSpPr>
          <p:spPr>
            <a:xfrm>
              <a:off x="798022" y="1491642"/>
              <a:ext cx="897774" cy="685800"/>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41" name="正方形/長方形 37">
              <a:extLst>
                <a:ext uri="{FF2B5EF4-FFF2-40B4-BE49-F238E27FC236}">
                  <a16:creationId xmlns:a16="http://schemas.microsoft.com/office/drawing/2014/main" id="{8E9DEE60-938F-77AE-FCF7-A6C834A0D417}"/>
                </a:ext>
              </a:extLst>
            </p:cNvPr>
            <p:cNvSpPr/>
            <p:nvPr/>
          </p:nvSpPr>
          <p:spPr>
            <a:xfrm>
              <a:off x="1695796" y="1491641"/>
              <a:ext cx="9971998" cy="685801"/>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Policy recommendation</a:t>
              </a:r>
              <a:endParaRPr kumimoji="1" lang="ja-JP" altLang="en-US" sz="2400" b="1">
                <a:solidFill>
                  <a:schemeClr val="bg1"/>
                </a:solidFill>
                <a:cs typeface="Helvetica Neue" panose="02000503000000020004" pitchFamily="2" charset="0"/>
              </a:endParaRPr>
            </a:p>
          </p:txBody>
        </p:sp>
      </p:grpSp>
      <p:cxnSp>
        <p:nvCxnSpPr>
          <p:cNvPr id="49" name="直線コネクタ 23">
            <a:extLst>
              <a:ext uri="{FF2B5EF4-FFF2-40B4-BE49-F238E27FC236}">
                <a16:creationId xmlns:a16="http://schemas.microsoft.com/office/drawing/2014/main" id="{63261613-11F0-588A-4B48-515BD6FE6EF5}"/>
              </a:ext>
            </a:extLst>
          </p:cNvPr>
          <p:cNvCxnSpPr>
            <a:cxnSpLocks/>
            <a:stCxn id="19" idx="1"/>
          </p:cNvCxnSpPr>
          <p:nvPr/>
        </p:nvCxnSpPr>
        <p:spPr>
          <a:xfrm flipH="1" flipV="1">
            <a:off x="1110001" y="3873500"/>
            <a:ext cx="605475" cy="71184"/>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40035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FC7C7-F33D-46A6-2B3C-8E516EC520ED}"/>
              </a:ext>
            </a:extLst>
          </p:cNvPr>
          <p:cNvSpPr>
            <a:spLocks noGrp="1"/>
          </p:cNvSpPr>
          <p:nvPr>
            <p:ph type="sldNum" sz="quarter" idx="12"/>
          </p:nvPr>
        </p:nvSpPr>
        <p:spPr/>
        <p:txBody>
          <a:bodyPr/>
          <a:lstStyle/>
          <a:p>
            <a:fld id="{48AE6908-2F6B-9241-A52F-1BBEE66D8FA5}" type="slidenum">
              <a:rPr lang="es-ES_tradnl" smtClean="0"/>
              <a:t>16</a:t>
            </a:fld>
            <a:endParaRPr lang="es-ES_tradnl"/>
          </a:p>
        </p:txBody>
      </p:sp>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n-US" dirty="0"/>
              <a:t>MPHI and the health infrastructure</a:t>
            </a:r>
            <a:endParaRPr lang="es-ES_tradnl" sz="3300" dirty="0">
              <a:solidFill>
                <a:srgbClr val="C00000"/>
              </a:solidFill>
            </a:endParaRPr>
          </a:p>
        </p:txBody>
      </p:sp>
      <p:sp>
        <p:nvSpPr>
          <p:cNvPr id="2" name="タイトル 1">
            <a:extLst>
              <a:ext uri="{FF2B5EF4-FFF2-40B4-BE49-F238E27FC236}">
                <a16:creationId xmlns:a16="http://schemas.microsoft.com/office/drawing/2014/main" id="{4930D00C-65FE-6857-5D39-58E10180FE85}"/>
              </a:ext>
            </a:extLst>
          </p:cNvPr>
          <p:cNvSpPr txBox="1">
            <a:spLocks/>
          </p:cNvSpPr>
          <p:nvPr/>
        </p:nvSpPr>
        <p:spPr>
          <a:xfrm>
            <a:off x="180000" y="1393259"/>
            <a:ext cx="5916000" cy="2585323"/>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b="1" dirty="0">
                <a:solidFill>
                  <a:srgbClr val="C00000"/>
                </a:solidFill>
                <a:latin typeface="+mn-lt"/>
                <a:cs typeface="Helvetica Neue" panose="02000503000000020004" pitchFamily="2" charset="0"/>
              </a:rPr>
              <a:t>“Frontier Municipalities”</a:t>
            </a:r>
          </a:p>
          <a:p>
            <a:pPr marL="457200" indent="-457200">
              <a:lnSpc>
                <a:spcPct val="100000"/>
              </a:lnSpc>
              <a:spcBef>
                <a:spcPts val="1200"/>
              </a:spcBef>
              <a:buFont typeface="Wingdings" pitchFamily="2" charset="2"/>
              <a:buChar char="n"/>
            </a:pPr>
            <a:r>
              <a:rPr lang="en-US" altLang="ja-JP" sz="2000" dirty="0">
                <a:solidFill>
                  <a:srgbClr val="C00000"/>
                </a:solidFill>
                <a:latin typeface="+mn-lt"/>
                <a:cs typeface="Helvetica Neue" panose="02000503000000020004" pitchFamily="2" charset="0"/>
              </a:rPr>
              <a:t>groups of municipalities with low burden of disease</a:t>
            </a:r>
          </a:p>
          <a:p>
            <a:pPr marL="457200" indent="-457200">
              <a:lnSpc>
                <a:spcPct val="100000"/>
              </a:lnSpc>
              <a:spcBef>
                <a:spcPts val="1200"/>
              </a:spcBef>
              <a:buFont typeface="Wingdings" pitchFamily="2" charset="2"/>
              <a:buChar char="n"/>
            </a:pPr>
            <a:r>
              <a:rPr lang="en-US" altLang="ja-JP" sz="2000" dirty="0">
                <a:solidFill>
                  <a:srgbClr val="C00000"/>
                </a:solidFill>
                <a:latin typeface="+mn-lt"/>
                <a:cs typeface="Helvetica Neue" panose="02000503000000020004" pitchFamily="2" charset="0"/>
              </a:rPr>
              <a:t>MPHI lower than the 25th percentile</a:t>
            </a:r>
          </a:p>
          <a:p>
            <a:pPr marL="457200" indent="-457200">
              <a:lnSpc>
                <a:spcPct val="100000"/>
              </a:lnSpc>
              <a:spcBef>
                <a:spcPts val="1200"/>
              </a:spcBef>
              <a:buFont typeface="Wingdings" pitchFamily="2" charset="2"/>
              <a:buChar char="n"/>
            </a:pPr>
            <a:r>
              <a:rPr lang="en-US" altLang="ja-JP" sz="2000" dirty="0">
                <a:solidFill>
                  <a:srgbClr val="C00000"/>
                </a:solidFill>
                <a:latin typeface="+mn-lt"/>
                <a:cs typeface="Helvetica Neue" panose="02000503000000020004" pitchFamily="2" charset="0"/>
              </a:rPr>
              <a:t>Fewer health professionals, lower medical equipment, more hospitals</a:t>
            </a:r>
          </a:p>
        </p:txBody>
      </p:sp>
      <p:sp>
        <p:nvSpPr>
          <p:cNvPr id="6" name="タイトル 1">
            <a:extLst>
              <a:ext uri="{FF2B5EF4-FFF2-40B4-BE49-F238E27FC236}">
                <a16:creationId xmlns:a16="http://schemas.microsoft.com/office/drawing/2014/main" id="{ACBA55E4-EDAD-C92D-91E9-774B04D754AF}"/>
              </a:ext>
            </a:extLst>
          </p:cNvPr>
          <p:cNvSpPr txBox="1">
            <a:spLocks/>
          </p:cNvSpPr>
          <p:nvPr/>
        </p:nvSpPr>
        <p:spPr>
          <a:xfrm>
            <a:off x="6096000" y="1393259"/>
            <a:ext cx="5916000" cy="235449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b="1" dirty="0">
                <a:solidFill>
                  <a:srgbClr val="C00000"/>
                </a:solidFill>
                <a:latin typeface="+mn-lt"/>
                <a:cs typeface="Helvetica Neue" panose="02000503000000020004" pitchFamily="2" charset="0"/>
              </a:rPr>
              <a:t>“Catch-up  Municipalities”:</a:t>
            </a:r>
            <a:endParaRPr lang="en-US" altLang="ja-JP" sz="3200" dirty="0">
              <a:solidFill>
                <a:srgbClr val="C00000"/>
              </a:solidFill>
              <a:latin typeface="+mn-lt"/>
              <a:cs typeface="Helvetica Neue" panose="02000503000000020004" pitchFamily="2" charset="0"/>
            </a:endParaRPr>
          </a:p>
          <a:p>
            <a:pPr marL="457200" indent="-457200">
              <a:lnSpc>
                <a:spcPct val="100000"/>
              </a:lnSpc>
              <a:spcBef>
                <a:spcPts val="600"/>
              </a:spcBef>
              <a:buFont typeface="Wingdings" pitchFamily="2" charset="2"/>
              <a:buChar char="n"/>
            </a:pPr>
            <a:r>
              <a:rPr lang="en-US" altLang="ja-JP" sz="2000" dirty="0">
                <a:solidFill>
                  <a:srgbClr val="C00000"/>
                </a:solidFill>
                <a:latin typeface="+mn-lt"/>
                <a:cs typeface="Helvetica Neue" panose="02000503000000020004" pitchFamily="2" charset="0"/>
              </a:rPr>
              <a:t>groups of municipalities with high  burden of disease</a:t>
            </a:r>
          </a:p>
          <a:p>
            <a:pPr marL="457200" indent="-457200">
              <a:lnSpc>
                <a:spcPct val="100000"/>
              </a:lnSpc>
              <a:spcBef>
                <a:spcPts val="600"/>
              </a:spcBef>
              <a:buFont typeface="Wingdings" pitchFamily="2" charset="2"/>
              <a:buChar char="n"/>
            </a:pPr>
            <a:r>
              <a:rPr lang="en-US" altLang="ja-JP" sz="2000" dirty="0">
                <a:solidFill>
                  <a:srgbClr val="C00000"/>
                </a:solidFill>
                <a:latin typeface="+mn-lt"/>
                <a:cs typeface="Helvetica Neue" panose="02000503000000020004" pitchFamily="2" charset="0"/>
              </a:rPr>
              <a:t>MPHI lower than the 75th percentile</a:t>
            </a:r>
          </a:p>
          <a:p>
            <a:pPr marL="457200" indent="-457200">
              <a:lnSpc>
                <a:spcPct val="100000"/>
              </a:lnSpc>
              <a:spcBef>
                <a:spcPts val="600"/>
              </a:spcBef>
              <a:buFont typeface="Wingdings" pitchFamily="2" charset="2"/>
              <a:buChar char="n"/>
            </a:pPr>
            <a:r>
              <a:rPr lang="en-US" altLang="ja-JP" sz="2000" dirty="0">
                <a:solidFill>
                  <a:srgbClr val="C00000"/>
                </a:solidFill>
                <a:latin typeface="+mn-lt"/>
                <a:cs typeface="Helvetica Neue" panose="02000503000000020004" pitchFamily="2" charset="0"/>
              </a:rPr>
              <a:t>More health professionals, more medical equipment, fewer hospitals</a:t>
            </a:r>
          </a:p>
        </p:txBody>
      </p:sp>
      <p:pic>
        <p:nvPicPr>
          <p:cNvPr id="9" name="図 12">
            <a:extLst>
              <a:ext uri="{FF2B5EF4-FFF2-40B4-BE49-F238E27FC236}">
                <a16:creationId xmlns:a16="http://schemas.microsoft.com/office/drawing/2014/main" id="{CF312D97-0528-07FC-B840-D2A1CDB7998E}"/>
              </a:ext>
            </a:extLst>
          </p:cNvPr>
          <p:cNvPicPr>
            <a:picLocks noChangeAspect="1"/>
          </p:cNvPicPr>
          <p:nvPr/>
        </p:nvPicPr>
        <p:blipFill>
          <a:blip r:embed="rId4"/>
          <a:stretch>
            <a:fillRect/>
          </a:stretch>
        </p:blipFill>
        <p:spPr>
          <a:xfrm>
            <a:off x="0" y="4118028"/>
            <a:ext cx="12192000" cy="2032000"/>
          </a:xfrm>
          <a:prstGeom prst="rect">
            <a:avLst/>
          </a:prstGeom>
        </p:spPr>
      </p:pic>
      <p:sp>
        <p:nvSpPr>
          <p:cNvPr id="13" name="タイトル 1">
            <a:extLst>
              <a:ext uri="{FF2B5EF4-FFF2-40B4-BE49-F238E27FC236}">
                <a16:creationId xmlns:a16="http://schemas.microsoft.com/office/drawing/2014/main" id="{FD3790C5-4645-9ECA-B929-34CE737588FF}"/>
              </a:ext>
            </a:extLst>
          </p:cNvPr>
          <p:cNvSpPr txBox="1">
            <a:spLocks/>
          </p:cNvSpPr>
          <p:nvPr/>
        </p:nvSpPr>
        <p:spPr>
          <a:xfrm>
            <a:off x="0" y="6433268"/>
            <a:ext cx="121920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endParaRPr lang="en-US" altLang="ja-JP" sz="1200" dirty="0">
              <a:solidFill>
                <a:schemeClr val="bg1">
                  <a:lumMod val="65000"/>
                </a:schemeClr>
              </a:solidFill>
              <a:latin typeface="Helvetica Neue" panose="02000503000000020004" pitchFamily="2" charset="0"/>
              <a:cs typeface="Helvetica Neue" panose="02000503000000020004" pitchFamily="2" charset="0"/>
            </a:endParaRP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 Authors’ calculation.</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4861030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FC7C7-F33D-46A6-2B3C-8E516EC520ED}"/>
              </a:ext>
            </a:extLst>
          </p:cNvPr>
          <p:cNvSpPr>
            <a:spLocks noGrp="1"/>
          </p:cNvSpPr>
          <p:nvPr>
            <p:ph type="sldNum" sz="quarter" idx="12"/>
          </p:nvPr>
        </p:nvSpPr>
        <p:spPr/>
        <p:txBody>
          <a:bodyPr/>
          <a:lstStyle/>
          <a:p>
            <a:fld id="{48AE6908-2F6B-9241-A52F-1BBEE66D8FA5}" type="slidenum">
              <a:rPr lang="es-ES_tradnl" smtClean="0"/>
              <a:t>17</a:t>
            </a:fld>
            <a:endParaRPr lang="es-ES_tradnl"/>
          </a:p>
        </p:txBody>
      </p:sp>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s-ES_tradnl" dirty="0" err="1"/>
              <a:t>Outline</a:t>
            </a:r>
            <a:endParaRPr lang="es-ES_tradnl" sz="3300" dirty="0">
              <a:solidFill>
                <a:srgbClr val="C00000"/>
              </a:solidFill>
            </a:endParaRPr>
          </a:p>
        </p:txBody>
      </p:sp>
      <p:sp>
        <p:nvSpPr>
          <p:cNvPr id="3" name="正方形/長方形 2">
            <a:extLst>
              <a:ext uri="{FF2B5EF4-FFF2-40B4-BE49-F238E27FC236}">
                <a16:creationId xmlns:a16="http://schemas.microsoft.com/office/drawing/2014/main" id="{B69D358E-EA63-5369-D628-03AB63E656C7}"/>
              </a:ext>
            </a:extLst>
          </p:cNvPr>
          <p:cNvSpPr/>
          <p:nvPr/>
        </p:nvSpPr>
        <p:spPr>
          <a:xfrm>
            <a:off x="683171" y="1455097"/>
            <a:ext cx="895952" cy="495879"/>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7" name="正方形/長方形 12">
            <a:extLst>
              <a:ext uri="{FF2B5EF4-FFF2-40B4-BE49-F238E27FC236}">
                <a16:creationId xmlns:a16="http://schemas.microsoft.com/office/drawing/2014/main" id="{B2A07D07-5B22-4F96-DC07-6F9820936294}"/>
              </a:ext>
            </a:extLst>
          </p:cNvPr>
          <p:cNvSpPr/>
          <p:nvPr/>
        </p:nvSpPr>
        <p:spPr>
          <a:xfrm>
            <a:off x="1579123" y="1455097"/>
            <a:ext cx="9951763" cy="495879"/>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Brief overview of current health status and infrastructure</a:t>
            </a:r>
            <a:endParaRPr kumimoji="1" lang="ja-JP" altLang="en-US" sz="2400" b="1">
              <a:solidFill>
                <a:schemeClr val="bg1"/>
              </a:solidFill>
              <a:cs typeface="Helvetica Neue" panose="02000503000000020004" pitchFamily="2" charset="0"/>
            </a:endParaRPr>
          </a:p>
        </p:txBody>
      </p:sp>
      <p:sp>
        <p:nvSpPr>
          <p:cNvPr id="10" name="三角形 13">
            <a:extLst>
              <a:ext uri="{FF2B5EF4-FFF2-40B4-BE49-F238E27FC236}">
                <a16:creationId xmlns:a16="http://schemas.microsoft.com/office/drawing/2014/main" id="{4C46B90C-A0B9-9038-56F6-A2D89E2B54A3}"/>
              </a:ext>
            </a:extLst>
          </p:cNvPr>
          <p:cNvSpPr/>
          <p:nvPr/>
        </p:nvSpPr>
        <p:spPr>
          <a:xfrm flipV="1">
            <a:off x="5126182" y="2057835"/>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5" name="グループ化 15">
            <a:extLst>
              <a:ext uri="{FF2B5EF4-FFF2-40B4-BE49-F238E27FC236}">
                <a16:creationId xmlns:a16="http://schemas.microsoft.com/office/drawing/2014/main" id="{FE1FA42A-123D-C145-3948-0B50A169D64E}"/>
              </a:ext>
            </a:extLst>
          </p:cNvPr>
          <p:cNvGrpSpPr/>
          <p:nvPr/>
        </p:nvGrpSpPr>
        <p:grpSpPr>
          <a:xfrm>
            <a:off x="683172" y="2472424"/>
            <a:ext cx="10847713" cy="495879"/>
            <a:chOff x="798022" y="1491642"/>
            <a:chExt cx="10869772" cy="685800"/>
          </a:xfrm>
          <a:solidFill>
            <a:srgbClr val="7F7F7F"/>
          </a:solidFill>
        </p:grpSpPr>
        <p:sp>
          <p:nvSpPr>
            <p:cNvPr id="16" name="正方形/長方形 16">
              <a:extLst>
                <a:ext uri="{FF2B5EF4-FFF2-40B4-BE49-F238E27FC236}">
                  <a16:creationId xmlns:a16="http://schemas.microsoft.com/office/drawing/2014/main" id="{DCE4A39E-D021-BA2C-05F8-86EE0DF5FFDD}"/>
                </a:ext>
              </a:extLst>
            </p:cNvPr>
            <p:cNvSpPr/>
            <p:nvPr/>
          </p:nvSpPr>
          <p:spPr>
            <a:xfrm>
              <a:off x="798022" y="1491642"/>
              <a:ext cx="897774" cy="685800"/>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17" name="正方形/長方形 17">
              <a:extLst>
                <a:ext uri="{FF2B5EF4-FFF2-40B4-BE49-F238E27FC236}">
                  <a16:creationId xmlns:a16="http://schemas.microsoft.com/office/drawing/2014/main" id="{38427DEE-CC7A-6B2E-33EF-76BE10E4549F}"/>
                </a:ext>
              </a:extLst>
            </p:cNvPr>
            <p:cNvSpPr/>
            <p:nvPr/>
          </p:nvSpPr>
          <p:spPr>
            <a:xfrm>
              <a:off x="1695795" y="1491642"/>
              <a:ext cx="9971999" cy="685800"/>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Identify the disease </a:t>
              </a:r>
              <a:r>
                <a:rPr lang="en-US" altLang="ja-JP" sz="2400" b="1" dirty="0">
                  <a:solidFill>
                    <a:schemeClr val="bg1"/>
                  </a:solidFill>
                  <a:ea typeface="Helvetica Neue" panose="02000503000000020004" pitchFamily="2" charset="0"/>
                  <a:cs typeface="Helvetica Neue" panose="02000503000000020004" pitchFamily="2" charset="0"/>
                </a:rPr>
                <a:t>burden at the municipality level</a:t>
              </a:r>
              <a:endParaRPr kumimoji="1" lang="ja-JP" altLang="en-US" sz="2400" b="1">
                <a:solidFill>
                  <a:schemeClr val="bg1"/>
                </a:solidFill>
                <a:cs typeface="Helvetica Neue" panose="02000503000000020004" pitchFamily="2" charset="0"/>
              </a:endParaRPr>
            </a:p>
          </p:txBody>
        </p:sp>
      </p:grpSp>
      <p:sp>
        <p:nvSpPr>
          <p:cNvPr id="18" name="正方形/長方形 18">
            <a:extLst>
              <a:ext uri="{FF2B5EF4-FFF2-40B4-BE49-F238E27FC236}">
                <a16:creationId xmlns:a16="http://schemas.microsoft.com/office/drawing/2014/main" id="{52F5E400-C8F9-EB06-E11C-5CE6B169693B}"/>
              </a:ext>
            </a:extLst>
          </p:cNvPr>
          <p:cNvSpPr/>
          <p:nvPr/>
        </p:nvSpPr>
        <p:spPr>
          <a:xfrm>
            <a:off x="1715476" y="3115725"/>
            <a:ext cx="9678500" cy="400110"/>
          </a:xfrm>
          <a:prstGeom prst="rect">
            <a:avLst/>
          </a:prstGeom>
          <a:solidFill>
            <a:schemeClr val="bg1"/>
          </a:solidFill>
          <a:ln w="127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Predict subjective health conditions at the municipality level</a:t>
            </a:r>
            <a:endParaRPr kumimoji="1" lang="ja-JP" altLang="en-US" sz="2000">
              <a:solidFill>
                <a:schemeClr val="tx1"/>
              </a:solidFill>
              <a:cs typeface="Helvetica Neue" panose="02000503000000020004" pitchFamily="2" charset="0"/>
            </a:endParaRPr>
          </a:p>
        </p:txBody>
      </p:sp>
      <p:sp>
        <p:nvSpPr>
          <p:cNvPr id="19" name="正方形/長方形 19">
            <a:extLst>
              <a:ext uri="{FF2B5EF4-FFF2-40B4-BE49-F238E27FC236}">
                <a16:creationId xmlns:a16="http://schemas.microsoft.com/office/drawing/2014/main" id="{4B35790D-B8E2-F4C3-765F-C2C6F588A225}"/>
              </a:ext>
            </a:extLst>
          </p:cNvPr>
          <p:cNvSpPr/>
          <p:nvPr/>
        </p:nvSpPr>
        <p:spPr>
          <a:xfrm>
            <a:off x="1715476" y="3744629"/>
            <a:ext cx="9678499" cy="400110"/>
          </a:xfrm>
          <a:prstGeom prst="rect">
            <a:avLst/>
          </a:prstGeom>
          <a:solidFill>
            <a:schemeClr val="bg1"/>
          </a:solidFill>
          <a:ln w="127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Construct the Municipal Public Health Index (MPHI)</a:t>
            </a:r>
            <a:endParaRPr kumimoji="1" lang="ja-JP" altLang="en-US" sz="2000">
              <a:solidFill>
                <a:schemeClr val="tx1"/>
              </a:solidFill>
              <a:cs typeface="Helvetica Neue" panose="02000503000000020004" pitchFamily="2" charset="0"/>
            </a:endParaRPr>
          </a:p>
        </p:txBody>
      </p:sp>
      <p:cxnSp>
        <p:nvCxnSpPr>
          <p:cNvPr id="22" name="直線コネクタ 22">
            <a:extLst>
              <a:ext uri="{FF2B5EF4-FFF2-40B4-BE49-F238E27FC236}">
                <a16:creationId xmlns:a16="http://schemas.microsoft.com/office/drawing/2014/main" id="{D729E15C-01C7-2C3E-F91F-EF9D32F03A3F}"/>
              </a:ext>
            </a:extLst>
          </p:cNvPr>
          <p:cNvCxnSpPr>
            <a:cxnSpLocks/>
          </p:cNvCxnSpPr>
          <p:nvPr/>
        </p:nvCxnSpPr>
        <p:spPr>
          <a:xfrm flipH="1">
            <a:off x="1110001" y="3006403"/>
            <a:ext cx="21147" cy="879797"/>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5" name="直線コネクタ 23">
            <a:extLst>
              <a:ext uri="{FF2B5EF4-FFF2-40B4-BE49-F238E27FC236}">
                <a16:creationId xmlns:a16="http://schemas.microsoft.com/office/drawing/2014/main" id="{E1A59043-C371-CE44-55D1-E8D4B5EA9DAB}"/>
              </a:ext>
            </a:extLst>
          </p:cNvPr>
          <p:cNvCxnSpPr>
            <a:cxnSpLocks/>
          </p:cNvCxnSpPr>
          <p:nvPr/>
        </p:nvCxnSpPr>
        <p:spPr>
          <a:xfrm flipH="1" flipV="1">
            <a:off x="1131148" y="3238500"/>
            <a:ext cx="584328" cy="8998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
        <p:nvSpPr>
          <p:cNvPr id="28" name="三角形 28">
            <a:extLst>
              <a:ext uri="{FF2B5EF4-FFF2-40B4-BE49-F238E27FC236}">
                <a16:creationId xmlns:a16="http://schemas.microsoft.com/office/drawing/2014/main" id="{5854DFDC-6376-209E-B358-CB17D43DAB41}"/>
              </a:ext>
            </a:extLst>
          </p:cNvPr>
          <p:cNvSpPr/>
          <p:nvPr/>
        </p:nvSpPr>
        <p:spPr>
          <a:xfrm flipV="1">
            <a:off x="5126182" y="4230067"/>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9" name="グループ化 29">
            <a:extLst>
              <a:ext uri="{FF2B5EF4-FFF2-40B4-BE49-F238E27FC236}">
                <a16:creationId xmlns:a16="http://schemas.microsoft.com/office/drawing/2014/main" id="{1454DA4C-B582-F8B8-859C-4F780FC1B373}"/>
              </a:ext>
            </a:extLst>
          </p:cNvPr>
          <p:cNvGrpSpPr/>
          <p:nvPr/>
        </p:nvGrpSpPr>
        <p:grpSpPr>
          <a:xfrm>
            <a:off x="683172" y="4579989"/>
            <a:ext cx="10847713" cy="495880"/>
            <a:chOff x="798022" y="1491641"/>
            <a:chExt cx="10869772" cy="685801"/>
          </a:xfrm>
          <a:solidFill>
            <a:srgbClr val="7F7F7F"/>
          </a:solidFill>
        </p:grpSpPr>
        <p:sp>
          <p:nvSpPr>
            <p:cNvPr id="34" name="正方形/長方形 30">
              <a:extLst>
                <a:ext uri="{FF2B5EF4-FFF2-40B4-BE49-F238E27FC236}">
                  <a16:creationId xmlns:a16="http://schemas.microsoft.com/office/drawing/2014/main" id="{BB0D4696-751A-4FBF-4B5B-25A20C851B91}"/>
                </a:ext>
              </a:extLst>
            </p:cNvPr>
            <p:cNvSpPr/>
            <p:nvPr/>
          </p:nvSpPr>
          <p:spPr>
            <a:xfrm>
              <a:off x="798022" y="1491642"/>
              <a:ext cx="897774" cy="685800"/>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35" name="正方形/長方形 31">
              <a:extLst>
                <a:ext uri="{FF2B5EF4-FFF2-40B4-BE49-F238E27FC236}">
                  <a16:creationId xmlns:a16="http://schemas.microsoft.com/office/drawing/2014/main" id="{0DFF0DBA-E8D5-F016-DDC5-43F18EB1285D}"/>
                </a:ext>
              </a:extLst>
            </p:cNvPr>
            <p:cNvSpPr/>
            <p:nvPr/>
          </p:nvSpPr>
          <p:spPr>
            <a:xfrm>
              <a:off x="1695796" y="1491641"/>
              <a:ext cx="9971998" cy="685801"/>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Analyze </a:t>
              </a:r>
              <a:r>
                <a:rPr kumimoji="1" lang="en-US" altLang="ja-JP" sz="2400" b="1" dirty="0">
                  <a:solidFill>
                    <a:schemeClr val="bg1"/>
                  </a:solidFill>
                  <a:ea typeface="Helvetica Neue" panose="02000503000000020004" pitchFamily="2" charset="0"/>
                  <a:cs typeface="Helvetica Neue" panose="02000503000000020004" pitchFamily="2" charset="0"/>
                </a:rPr>
                <a:t>relationship b/w MPHI and </a:t>
              </a:r>
              <a:r>
                <a:rPr lang="en-US" altLang="ja-JP" sz="2400" b="1" dirty="0">
                  <a:solidFill>
                    <a:schemeClr val="bg1"/>
                  </a:solidFill>
                  <a:ea typeface="Helvetica Neue" panose="02000503000000020004" pitchFamily="2" charset="0"/>
                  <a:cs typeface="Helvetica Neue" panose="02000503000000020004" pitchFamily="2" charset="0"/>
                </a:rPr>
                <a:t>health infrastructure</a:t>
              </a:r>
              <a:endParaRPr kumimoji="1" lang="ja-JP" altLang="en-US" sz="2400" b="1">
                <a:solidFill>
                  <a:schemeClr val="bg1"/>
                </a:solidFill>
                <a:cs typeface="Helvetica Neue" panose="02000503000000020004" pitchFamily="2" charset="0"/>
              </a:endParaRPr>
            </a:p>
          </p:txBody>
        </p:sp>
      </p:grpSp>
      <p:sp>
        <p:nvSpPr>
          <p:cNvPr id="36" name="三角形 34">
            <a:extLst>
              <a:ext uri="{FF2B5EF4-FFF2-40B4-BE49-F238E27FC236}">
                <a16:creationId xmlns:a16="http://schemas.microsoft.com/office/drawing/2014/main" id="{16912AF2-1FEF-08A7-CA67-AA2FBF783F88}"/>
              </a:ext>
            </a:extLst>
          </p:cNvPr>
          <p:cNvSpPr/>
          <p:nvPr/>
        </p:nvSpPr>
        <p:spPr>
          <a:xfrm flipV="1">
            <a:off x="5126182" y="5189610"/>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9" name="グループ化 35">
            <a:extLst>
              <a:ext uri="{FF2B5EF4-FFF2-40B4-BE49-F238E27FC236}">
                <a16:creationId xmlns:a16="http://schemas.microsoft.com/office/drawing/2014/main" id="{6DAFE3CC-3D5B-E4D0-772C-2539100D9F20}"/>
              </a:ext>
            </a:extLst>
          </p:cNvPr>
          <p:cNvGrpSpPr/>
          <p:nvPr/>
        </p:nvGrpSpPr>
        <p:grpSpPr>
          <a:xfrm>
            <a:off x="683172" y="5587145"/>
            <a:ext cx="10847713" cy="495880"/>
            <a:chOff x="798022" y="1491641"/>
            <a:chExt cx="10869772" cy="685801"/>
          </a:xfrm>
        </p:grpSpPr>
        <p:sp>
          <p:nvSpPr>
            <p:cNvPr id="40" name="正方形/長方形 36">
              <a:extLst>
                <a:ext uri="{FF2B5EF4-FFF2-40B4-BE49-F238E27FC236}">
                  <a16:creationId xmlns:a16="http://schemas.microsoft.com/office/drawing/2014/main" id="{CF74C835-813C-0257-4397-02E3ADACEBFF}"/>
                </a:ext>
              </a:extLst>
            </p:cNvPr>
            <p:cNvSpPr/>
            <p:nvPr/>
          </p:nvSpPr>
          <p:spPr>
            <a:xfrm>
              <a:off x="798022" y="1491642"/>
              <a:ext cx="897774" cy="685800"/>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41" name="正方形/長方形 37">
              <a:extLst>
                <a:ext uri="{FF2B5EF4-FFF2-40B4-BE49-F238E27FC236}">
                  <a16:creationId xmlns:a16="http://schemas.microsoft.com/office/drawing/2014/main" id="{8E9DEE60-938F-77AE-FCF7-A6C834A0D417}"/>
                </a:ext>
              </a:extLst>
            </p:cNvPr>
            <p:cNvSpPr/>
            <p:nvPr/>
          </p:nvSpPr>
          <p:spPr>
            <a:xfrm>
              <a:off x="1695796" y="1491641"/>
              <a:ext cx="9971998" cy="685801"/>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Policy recommendation</a:t>
              </a:r>
              <a:endParaRPr kumimoji="1" lang="ja-JP" altLang="en-US" sz="2400" b="1">
                <a:solidFill>
                  <a:schemeClr val="bg1"/>
                </a:solidFill>
                <a:cs typeface="Helvetica Neue" panose="02000503000000020004" pitchFamily="2" charset="0"/>
              </a:endParaRPr>
            </a:p>
          </p:txBody>
        </p:sp>
      </p:grpSp>
      <p:cxnSp>
        <p:nvCxnSpPr>
          <p:cNvPr id="49" name="直線コネクタ 23">
            <a:extLst>
              <a:ext uri="{FF2B5EF4-FFF2-40B4-BE49-F238E27FC236}">
                <a16:creationId xmlns:a16="http://schemas.microsoft.com/office/drawing/2014/main" id="{63261613-11F0-588A-4B48-515BD6FE6EF5}"/>
              </a:ext>
            </a:extLst>
          </p:cNvPr>
          <p:cNvCxnSpPr>
            <a:cxnSpLocks/>
            <a:stCxn id="19" idx="1"/>
          </p:cNvCxnSpPr>
          <p:nvPr/>
        </p:nvCxnSpPr>
        <p:spPr>
          <a:xfrm flipH="1" flipV="1">
            <a:off x="1110001" y="3873500"/>
            <a:ext cx="605475" cy="71184"/>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9889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n-US" dirty="0"/>
              <a:t>Policy </a:t>
            </a:r>
            <a:r>
              <a:rPr lang="en-US" dirty="0" err="1"/>
              <a:t>Recomendation</a:t>
            </a:r>
            <a:endParaRPr lang="es-ES_tradnl" dirty="0"/>
          </a:p>
        </p:txBody>
      </p:sp>
      <p:sp>
        <p:nvSpPr>
          <p:cNvPr id="2" name="タイトル 1">
            <a:extLst>
              <a:ext uri="{FF2B5EF4-FFF2-40B4-BE49-F238E27FC236}">
                <a16:creationId xmlns:a16="http://schemas.microsoft.com/office/drawing/2014/main" id="{73E89B68-960D-8B5E-7B37-E305FB050FE0}"/>
              </a:ext>
            </a:extLst>
          </p:cNvPr>
          <p:cNvSpPr txBox="1">
            <a:spLocks/>
          </p:cNvSpPr>
          <p:nvPr/>
        </p:nvSpPr>
        <p:spPr>
          <a:xfrm>
            <a:off x="428809" y="1934424"/>
            <a:ext cx="11334382" cy="3442231"/>
          </a:xfrm>
          <a:prstGeom prst="rect">
            <a:avLst/>
          </a:prstGeom>
          <a:solidFill>
            <a:srgbClr val="C00000"/>
          </a:solidFill>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600" i="1" dirty="0">
                <a:solidFill>
                  <a:schemeClr val="bg1"/>
                </a:solidFill>
                <a:latin typeface="+mn-lt"/>
                <a:cs typeface="Helvetica Neue" panose="02000503000000020004" pitchFamily="2" charset="0"/>
              </a:rPr>
              <a:t>We recommend the government increase the number of medical workers and the amount of medical equipment in municipalities with high burden of disease as identified by our MPHI, so as to promote the full utilization of existing medical facilities and, hence, reduce the numbers of deaths and hospitalization.</a:t>
            </a:r>
            <a:endParaRPr lang="ja-JP" altLang="en-US" sz="3600" i="1">
              <a:solidFill>
                <a:schemeClr val="bg1"/>
              </a:solidFill>
              <a:latin typeface="+mn-lt"/>
              <a:cs typeface="Helvetica Neue" panose="02000503000000020004" pitchFamily="2" charset="0"/>
            </a:endParaRPr>
          </a:p>
        </p:txBody>
      </p:sp>
    </p:spTree>
    <p:extLst>
      <p:ext uri="{BB962C8B-B14F-4D97-AF65-F5344CB8AC3E}">
        <p14:creationId xmlns:p14="http://schemas.microsoft.com/office/powerpoint/2010/main" val="27648438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n-US" dirty="0"/>
              <a:t>Risks and Limitations</a:t>
            </a:r>
            <a:endParaRPr lang="es-ES_tradnl" dirty="0"/>
          </a:p>
        </p:txBody>
      </p:sp>
      <p:sp>
        <p:nvSpPr>
          <p:cNvPr id="3" name="タイトル 1">
            <a:extLst>
              <a:ext uri="{FF2B5EF4-FFF2-40B4-BE49-F238E27FC236}">
                <a16:creationId xmlns:a16="http://schemas.microsoft.com/office/drawing/2014/main" id="{7093A1B3-2710-B1B5-A947-D8463231220C}"/>
              </a:ext>
            </a:extLst>
          </p:cNvPr>
          <p:cNvSpPr txBox="1">
            <a:spLocks/>
          </p:cNvSpPr>
          <p:nvPr/>
        </p:nvSpPr>
        <p:spPr>
          <a:xfrm>
            <a:off x="260210" y="1594935"/>
            <a:ext cx="11931790" cy="4555093"/>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457200" indent="-457200">
              <a:lnSpc>
                <a:spcPct val="100000"/>
              </a:lnSpc>
              <a:spcBef>
                <a:spcPts val="1200"/>
              </a:spcBef>
              <a:buFont typeface="Wingdings" pitchFamily="2" charset="2"/>
              <a:buChar char="n"/>
            </a:pPr>
            <a:r>
              <a:rPr lang="en-US" altLang="ja-JP" sz="2800" i="1" dirty="0">
                <a:latin typeface="+mn-lt"/>
                <a:cs typeface="Helvetica Neue" panose="02000503000000020004" pitchFamily="2" charset="0"/>
              </a:rPr>
              <a:t>Major causes of deaths or hospitalizations vary a lot among municipalities. This might imply that municipalities have different medical needs, and such needs are better met with a tailormade strategy for health infrastructure expansion.</a:t>
            </a:r>
          </a:p>
          <a:p>
            <a:pPr marL="457200" indent="-457200">
              <a:lnSpc>
                <a:spcPct val="100000"/>
              </a:lnSpc>
              <a:spcBef>
                <a:spcPts val="1200"/>
              </a:spcBef>
              <a:buFont typeface="Wingdings" pitchFamily="2" charset="2"/>
              <a:buChar char="n"/>
            </a:pPr>
            <a:r>
              <a:rPr lang="en-US" altLang="ja-JP" sz="2800" i="1" dirty="0">
                <a:latin typeface="+mn-lt"/>
                <a:cs typeface="Helvetica Neue" panose="02000503000000020004" pitchFamily="2" charset="0"/>
              </a:rPr>
              <a:t>Worth considering whether expanding infrastructure in each municipality will be effective, or it is more cost effective if the government makes a major investment in regional hubs across the country. While the availability of data does not allow us to do a deep dive into developing an investment plan that incorporates this aspect, we think this is an interesting avenue for future analysis.</a:t>
            </a:r>
          </a:p>
        </p:txBody>
      </p:sp>
    </p:spTree>
    <p:extLst>
      <p:ext uri="{BB962C8B-B14F-4D97-AF65-F5344CB8AC3E}">
        <p14:creationId xmlns:p14="http://schemas.microsoft.com/office/powerpoint/2010/main" val="1282995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FC7C7-F33D-46A6-2B3C-8E516EC520ED}"/>
              </a:ext>
            </a:extLst>
          </p:cNvPr>
          <p:cNvSpPr>
            <a:spLocks noGrp="1"/>
          </p:cNvSpPr>
          <p:nvPr>
            <p:ph type="sldNum" sz="quarter" idx="12"/>
          </p:nvPr>
        </p:nvSpPr>
        <p:spPr/>
        <p:txBody>
          <a:bodyPr/>
          <a:lstStyle/>
          <a:p>
            <a:fld id="{48AE6908-2F6B-9241-A52F-1BBEE66D8FA5}" type="slidenum">
              <a:rPr lang="es-ES_tradnl" smtClean="0"/>
              <a:t>2</a:t>
            </a:fld>
            <a:endParaRPr lang="es-ES_tradnl"/>
          </a:p>
        </p:txBody>
      </p:sp>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s-ES_tradnl" dirty="0" err="1"/>
              <a:t>Outline</a:t>
            </a:r>
            <a:endParaRPr lang="es-ES_tradnl" sz="3300" dirty="0">
              <a:solidFill>
                <a:srgbClr val="C00000"/>
              </a:solidFill>
            </a:endParaRPr>
          </a:p>
        </p:txBody>
      </p:sp>
      <p:sp>
        <p:nvSpPr>
          <p:cNvPr id="3" name="正方形/長方形 2">
            <a:extLst>
              <a:ext uri="{FF2B5EF4-FFF2-40B4-BE49-F238E27FC236}">
                <a16:creationId xmlns:a16="http://schemas.microsoft.com/office/drawing/2014/main" id="{B69D358E-EA63-5369-D628-03AB63E656C7}"/>
              </a:ext>
            </a:extLst>
          </p:cNvPr>
          <p:cNvSpPr/>
          <p:nvPr/>
        </p:nvSpPr>
        <p:spPr>
          <a:xfrm>
            <a:off x="683171" y="1455097"/>
            <a:ext cx="895952" cy="495879"/>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7" name="正方形/長方形 12">
            <a:extLst>
              <a:ext uri="{FF2B5EF4-FFF2-40B4-BE49-F238E27FC236}">
                <a16:creationId xmlns:a16="http://schemas.microsoft.com/office/drawing/2014/main" id="{B2A07D07-5B22-4F96-DC07-6F9820936294}"/>
              </a:ext>
            </a:extLst>
          </p:cNvPr>
          <p:cNvSpPr/>
          <p:nvPr/>
        </p:nvSpPr>
        <p:spPr>
          <a:xfrm>
            <a:off x="1579123" y="1455097"/>
            <a:ext cx="9951763" cy="495879"/>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Brief overview of current health status and infrastructure</a:t>
            </a:r>
            <a:endParaRPr kumimoji="1" lang="ja-JP" altLang="en-US" sz="2400" b="1">
              <a:solidFill>
                <a:schemeClr val="bg1"/>
              </a:solidFill>
              <a:cs typeface="Helvetica Neue" panose="02000503000000020004" pitchFamily="2" charset="0"/>
            </a:endParaRPr>
          </a:p>
        </p:txBody>
      </p:sp>
      <p:sp>
        <p:nvSpPr>
          <p:cNvPr id="10" name="三角形 13">
            <a:extLst>
              <a:ext uri="{FF2B5EF4-FFF2-40B4-BE49-F238E27FC236}">
                <a16:creationId xmlns:a16="http://schemas.microsoft.com/office/drawing/2014/main" id="{4C46B90C-A0B9-9038-56F6-A2D89E2B54A3}"/>
              </a:ext>
            </a:extLst>
          </p:cNvPr>
          <p:cNvSpPr/>
          <p:nvPr/>
        </p:nvSpPr>
        <p:spPr>
          <a:xfrm flipV="1">
            <a:off x="5126182" y="2057835"/>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5" name="グループ化 15">
            <a:extLst>
              <a:ext uri="{FF2B5EF4-FFF2-40B4-BE49-F238E27FC236}">
                <a16:creationId xmlns:a16="http://schemas.microsoft.com/office/drawing/2014/main" id="{FE1FA42A-123D-C145-3948-0B50A169D64E}"/>
              </a:ext>
            </a:extLst>
          </p:cNvPr>
          <p:cNvGrpSpPr/>
          <p:nvPr/>
        </p:nvGrpSpPr>
        <p:grpSpPr>
          <a:xfrm>
            <a:off x="683172" y="2472424"/>
            <a:ext cx="10847713" cy="495879"/>
            <a:chOff x="798022" y="1491642"/>
            <a:chExt cx="10869772" cy="685800"/>
          </a:xfrm>
        </p:grpSpPr>
        <p:sp>
          <p:nvSpPr>
            <p:cNvPr id="16" name="正方形/長方形 16">
              <a:extLst>
                <a:ext uri="{FF2B5EF4-FFF2-40B4-BE49-F238E27FC236}">
                  <a16:creationId xmlns:a16="http://schemas.microsoft.com/office/drawing/2014/main" id="{DCE4A39E-D021-BA2C-05F8-86EE0DF5FFDD}"/>
                </a:ext>
              </a:extLst>
            </p:cNvPr>
            <p:cNvSpPr/>
            <p:nvPr/>
          </p:nvSpPr>
          <p:spPr>
            <a:xfrm>
              <a:off x="798022" y="1491642"/>
              <a:ext cx="897774" cy="685800"/>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17" name="正方形/長方形 17">
              <a:extLst>
                <a:ext uri="{FF2B5EF4-FFF2-40B4-BE49-F238E27FC236}">
                  <a16:creationId xmlns:a16="http://schemas.microsoft.com/office/drawing/2014/main" id="{38427DEE-CC7A-6B2E-33EF-76BE10E4549F}"/>
                </a:ext>
              </a:extLst>
            </p:cNvPr>
            <p:cNvSpPr/>
            <p:nvPr/>
          </p:nvSpPr>
          <p:spPr>
            <a:xfrm>
              <a:off x="1695795" y="1491642"/>
              <a:ext cx="9971999" cy="685800"/>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Identify the disease </a:t>
              </a:r>
              <a:r>
                <a:rPr lang="en-US" altLang="ja-JP" sz="2400" b="1" dirty="0">
                  <a:solidFill>
                    <a:schemeClr val="bg1"/>
                  </a:solidFill>
                  <a:ea typeface="Helvetica Neue" panose="02000503000000020004" pitchFamily="2" charset="0"/>
                  <a:cs typeface="Helvetica Neue" panose="02000503000000020004" pitchFamily="2" charset="0"/>
                </a:rPr>
                <a:t>burden at the municipality level</a:t>
              </a:r>
              <a:endParaRPr kumimoji="1" lang="ja-JP" altLang="en-US" sz="2400" b="1">
                <a:solidFill>
                  <a:schemeClr val="bg1"/>
                </a:solidFill>
                <a:cs typeface="Helvetica Neue" panose="02000503000000020004" pitchFamily="2" charset="0"/>
              </a:endParaRPr>
            </a:p>
          </p:txBody>
        </p:sp>
      </p:grpSp>
      <p:sp>
        <p:nvSpPr>
          <p:cNvPr id="18" name="正方形/長方形 18">
            <a:extLst>
              <a:ext uri="{FF2B5EF4-FFF2-40B4-BE49-F238E27FC236}">
                <a16:creationId xmlns:a16="http://schemas.microsoft.com/office/drawing/2014/main" id="{52F5E400-C8F9-EB06-E11C-5CE6B169693B}"/>
              </a:ext>
            </a:extLst>
          </p:cNvPr>
          <p:cNvSpPr/>
          <p:nvPr/>
        </p:nvSpPr>
        <p:spPr>
          <a:xfrm>
            <a:off x="1715476" y="3115725"/>
            <a:ext cx="9678500" cy="400110"/>
          </a:xfrm>
          <a:prstGeom prst="rect">
            <a:avLst/>
          </a:prstGeom>
          <a:solidFill>
            <a:schemeClr val="bg1"/>
          </a:solid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Predict subjective health conditions at the municipality level</a:t>
            </a:r>
            <a:endParaRPr kumimoji="1" lang="ja-JP" altLang="en-US" sz="2000">
              <a:solidFill>
                <a:schemeClr val="tx1"/>
              </a:solidFill>
              <a:cs typeface="Helvetica Neue" panose="02000503000000020004" pitchFamily="2" charset="0"/>
            </a:endParaRPr>
          </a:p>
        </p:txBody>
      </p:sp>
      <p:sp>
        <p:nvSpPr>
          <p:cNvPr id="19" name="正方形/長方形 19">
            <a:extLst>
              <a:ext uri="{FF2B5EF4-FFF2-40B4-BE49-F238E27FC236}">
                <a16:creationId xmlns:a16="http://schemas.microsoft.com/office/drawing/2014/main" id="{4B35790D-B8E2-F4C3-765F-C2C6F588A225}"/>
              </a:ext>
            </a:extLst>
          </p:cNvPr>
          <p:cNvSpPr/>
          <p:nvPr/>
        </p:nvSpPr>
        <p:spPr>
          <a:xfrm>
            <a:off x="1715476" y="3744629"/>
            <a:ext cx="9678499" cy="400110"/>
          </a:xfrm>
          <a:prstGeom prst="rect">
            <a:avLst/>
          </a:prstGeom>
          <a:solidFill>
            <a:schemeClr val="bg1"/>
          </a:solid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Construct the Municipal Public Health Index (MPHI)</a:t>
            </a:r>
            <a:endParaRPr kumimoji="1" lang="ja-JP" altLang="en-US" sz="2000">
              <a:solidFill>
                <a:schemeClr val="tx1"/>
              </a:solidFill>
              <a:cs typeface="Helvetica Neue" panose="02000503000000020004" pitchFamily="2" charset="0"/>
            </a:endParaRPr>
          </a:p>
        </p:txBody>
      </p:sp>
      <p:cxnSp>
        <p:nvCxnSpPr>
          <p:cNvPr id="22" name="直線コネクタ 22">
            <a:extLst>
              <a:ext uri="{FF2B5EF4-FFF2-40B4-BE49-F238E27FC236}">
                <a16:creationId xmlns:a16="http://schemas.microsoft.com/office/drawing/2014/main" id="{D729E15C-01C7-2C3E-F91F-EF9D32F03A3F}"/>
              </a:ext>
            </a:extLst>
          </p:cNvPr>
          <p:cNvCxnSpPr>
            <a:cxnSpLocks/>
          </p:cNvCxnSpPr>
          <p:nvPr/>
        </p:nvCxnSpPr>
        <p:spPr>
          <a:xfrm flipH="1">
            <a:off x="1110001" y="3006403"/>
            <a:ext cx="21147" cy="879797"/>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5" name="直線コネクタ 23">
            <a:extLst>
              <a:ext uri="{FF2B5EF4-FFF2-40B4-BE49-F238E27FC236}">
                <a16:creationId xmlns:a16="http://schemas.microsoft.com/office/drawing/2014/main" id="{E1A59043-C371-CE44-55D1-E8D4B5EA9DAB}"/>
              </a:ext>
            </a:extLst>
          </p:cNvPr>
          <p:cNvCxnSpPr>
            <a:cxnSpLocks/>
          </p:cNvCxnSpPr>
          <p:nvPr/>
        </p:nvCxnSpPr>
        <p:spPr>
          <a:xfrm flipH="1" flipV="1">
            <a:off x="1131148" y="3238500"/>
            <a:ext cx="584328" cy="8998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
        <p:nvSpPr>
          <p:cNvPr id="28" name="三角形 28">
            <a:extLst>
              <a:ext uri="{FF2B5EF4-FFF2-40B4-BE49-F238E27FC236}">
                <a16:creationId xmlns:a16="http://schemas.microsoft.com/office/drawing/2014/main" id="{5854DFDC-6376-209E-B358-CB17D43DAB41}"/>
              </a:ext>
            </a:extLst>
          </p:cNvPr>
          <p:cNvSpPr/>
          <p:nvPr/>
        </p:nvSpPr>
        <p:spPr>
          <a:xfrm flipV="1">
            <a:off x="5126182" y="4230067"/>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9" name="グループ化 29">
            <a:extLst>
              <a:ext uri="{FF2B5EF4-FFF2-40B4-BE49-F238E27FC236}">
                <a16:creationId xmlns:a16="http://schemas.microsoft.com/office/drawing/2014/main" id="{1454DA4C-B582-F8B8-859C-4F780FC1B373}"/>
              </a:ext>
            </a:extLst>
          </p:cNvPr>
          <p:cNvGrpSpPr/>
          <p:nvPr/>
        </p:nvGrpSpPr>
        <p:grpSpPr>
          <a:xfrm>
            <a:off x="683172" y="4579989"/>
            <a:ext cx="10847713" cy="495880"/>
            <a:chOff x="798022" y="1491641"/>
            <a:chExt cx="10869772" cy="685801"/>
          </a:xfrm>
        </p:grpSpPr>
        <p:sp>
          <p:nvSpPr>
            <p:cNvPr id="34" name="正方形/長方形 30">
              <a:extLst>
                <a:ext uri="{FF2B5EF4-FFF2-40B4-BE49-F238E27FC236}">
                  <a16:creationId xmlns:a16="http://schemas.microsoft.com/office/drawing/2014/main" id="{BB0D4696-751A-4FBF-4B5B-25A20C851B91}"/>
                </a:ext>
              </a:extLst>
            </p:cNvPr>
            <p:cNvSpPr/>
            <p:nvPr/>
          </p:nvSpPr>
          <p:spPr>
            <a:xfrm>
              <a:off x="798022" y="1491642"/>
              <a:ext cx="897774" cy="685800"/>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35" name="正方形/長方形 31">
              <a:extLst>
                <a:ext uri="{FF2B5EF4-FFF2-40B4-BE49-F238E27FC236}">
                  <a16:creationId xmlns:a16="http://schemas.microsoft.com/office/drawing/2014/main" id="{0DFF0DBA-E8D5-F016-DDC5-43F18EB1285D}"/>
                </a:ext>
              </a:extLst>
            </p:cNvPr>
            <p:cNvSpPr/>
            <p:nvPr/>
          </p:nvSpPr>
          <p:spPr>
            <a:xfrm>
              <a:off x="1695796" y="1491641"/>
              <a:ext cx="9971998" cy="685801"/>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Analyze </a:t>
              </a:r>
              <a:r>
                <a:rPr kumimoji="1" lang="en-US" altLang="ja-JP" sz="2400" b="1" dirty="0">
                  <a:solidFill>
                    <a:schemeClr val="bg1"/>
                  </a:solidFill>
                  <a:ea typeface="Helvetica Neue" panose="02000503000000020004" pitchFamily="2" charset="0"/>
                  <a:cs typeface="Helvetica Neue" panose="02000503000000020004" pitchFamily="2" charset="0"/>
                </a:rPr>
                <a:t>relationship b/w MPHI and </a:t>
              </a:r>
              <a:r>
                <a:rPr lang="en-US" altLang="ja-JP" sz="2400" b="1" dirty="0">
                  <a:solidFill>
                    <a:schemeClr val="bg1"/>
                  </a:solidFill>
                  <a:ea typeface="Helvetica Neue" panose="02000503000000020004" pitchFamily="2" charset="0"/>
                  <a:cs typeface="Helvetica Neue" panose="02000503000000020004" pitchFamily="2" charset="0"/>
                </a:rPr>
                <a:t>health infrastructure</a:t>
              </a:r>
              <a:endParaRPr kumimoji="1" lang="ja-JP" altLang="en-US" sz="2400" b="1">
                <a:solidFill>
                  <a:schemeClr val="bg1"/>
                </a:solidFill>
                <a:cs typeface="Helvetica Neue" panose="02000503000000020004" pitchFamily="2" charset="0"/>
              </a:endParaRPr>
            </a:p>
          </p:txBody>
        </p:sp>
      </p:grpSp>
      <p:sp>
        <p:nvSpPr>
          <p:cNvPr id="36" name="三角形 34">
            <a:extLst>
              <a:ext uri="{FF2B5EF4-FFF2-40B4-BE49-F238E27FC236}">
                <a16:creationId xmlns:a16="http://schemas.microsoft.com/office/drawing/2014/main" id="{16912AF2-1FEF-08A7-CA67-AA2FBF783F88}"/>
              </a:ext>
            </a:extLst>
          </p:cNvPr>
          <p:cNvSpPr/>
          <p:nvPr/>
        </p:nvSpPr>
        <p:spPr>
          <a:xfrm flipV="1">
            <a:off x="5126182" y="5189610"/>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9" name="グループ化 35">
            <a:extLst>
              <a:ext uri="{FF2B5EF4-FFF2-40B4-BE49-F238E27FC236}">
                <a16:creationId xmlns:a16="http://schemas.microsoft.com/office/drawing/2014/main" id="{6DAFE3CC-3D5B-E4D0-772C-2539100D9F20}"/>
              </a:ext>
            </a:extLst>
          </p:cNvPr>
          <p:cNvGrpSpPr/>
          <p:nvPr/>
        </p:nvGrpSpPr>
        <p:grpSpPr>
          <a:xfrm>
            <a:off x="683172" y="5587145"/>
            <a:ext cx="10847713" cy="495880"/>
            <a:chOff x="798022" y="1491641"/>
            <a:chExt cx="10869772" cy="685801"/>
          </a:xfrm>
        </p:grpSpPr>
        <p:sp>
          <p:nvSpPr>
            <p:cNvPr id="40" name="正方形/長方形 36">
              <a:extLst>
                <a:ext uri="{FF2B5EF4-FFF2-40B4-BE49-F238E27FC236}">
                  <a16:creationId xmlns:a16="http://schemas.microsoft.com/office/drawing/2014/main" id="{CF74C835-813C-0257-4397-02E3ADACEBFF}"/>
                </a:ext>
              </a:extLst>
            </p:cNvPr>
            <p:cNvSpPr/>
            <p:nvPr/>
          </p:nvSpPr>
          <p:spPr>
            <a:xfrm>
              <a:off x="798022" y="1491642"/>
              <a:ext cx="897774" cy="685800"/>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41" name="正方形/長方形 37">
              <a:extLst>
                <a:ext uri="{FF2B5EF4-FFF2-40B4-BE49-F238E27FC236}">
                  <a16:creationId xmlns:a16="http://schemas.microsoft.com/office/drawing/2014/main" id="{8E9DEE60-938F-77AE-FCF7-A6C834A0D417}"/>
                </a:ext>
              </a:extLst>
            </p:cNvPr>
            <p:cNvSpPr/>
            <p:nvPr/>
          </p:nvSpPr>
          <p:spPr>
            <a:xfrm>
              <a:off x="1695796" y="1491641"/>
              <a:ext cx="9971998" cy="685801"/>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Policy recommendation</a:t>
              </a:r>
              <a:endParaRPr kumimoji="1" lang="ja-JP" altLang="en-US" sz="2400" b="1">
                <a:solidFill>
                  <a:schemeClr val="bg1"/>
                </a:solidFill>
                <a:cs typeface="Helvetica Neue" panose="02000503000000020004" pitchFamily="2" charset="0"/>
              </a:endParaRPr>
            </a:p>
          </p:txBody>
        </p:sp>
      </p:grpSp>
      <p:cxnSp>
        <p:nvCxnSpPr>
          <p:cNvPr id="49" name="直線コネクタ 23">
            <a:extLst>
              <a:ext uri="{FF2B5EF4-FFF2-40B4-BE49-F238E27FC236}">
                <a16:creationId xmlns:a16="http://schemas.microsoft.com/office/drawing/2014/main" id="{63261613-11F0-588A-4B48-515BD6FE6EF5}"/>
              </a:ext>
            </a:extLst>
          </p:cNvPr>
          <p:cNvCxnSpPr>
            <a:cxnSpLocks/>
            <a:stCxn id="19" idx="1"/>
          </p:cNvCxnSpPr>
          <p:nvPr/>
        </p:nvCxnSpPr>
        <p:spPr>
          <a:xfrm flipH="1" flipV="1">
            <a:off x="1110001" y="3873500"/>
            <a:ext cx="605475" cy="71184"/>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43173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BF90CEE-DFBB-8D06-0615-40F79B98E9FB}"/>
              </a:ext>
            </a:extLst>
          </p:cNvPr>
          <p:cNvSpPr>
            <a:spLocks noGrp="1"/>
          </p:cNvSpPr>
          <p:nvPr>
            <p:ph type="ctrTitle"/>
          </p:nvPr>
        </p:nvSpPr>
        <p:spPr>
          <a:xfrm>
            <a:off x="872836" y="1025381"/>
            <a:ext cx="9144000" cy="1342756"/>
          </a:xfrm>
        </p:spPr>
        <p:txBody>
          <a:bodyPr>
            <a:normAutofit/>
          </a:bodyPr>
          <a:lstStyle/>
          <a:p>
            <a:pPr algn="l"/>
            <a:r>
              <a:rPr lang="es-ES_tradnl" sz="4500" b="1" dirty="0" err="1"/>
              <a:t>Thank</a:t>
            </a:r>
            <a:r>
              <a:rPr lang="es-ES_tradnl" sz="4500" b="1" dirty="0"/>
              <a:t> </a:t>
            </a:r>
            <a:r>
              <a:rPr lang="es-ES_tradnl" sz="4500" b="1" dirty="0" err="1"/>
              <a:t>You</a:t>
            </a:r>
            <a:endParaRPr lang="es-ES_tradnl" sz="4500" b="1" dirty="0"/>
          </a:p>
        </p:txBody>
      </p:sp>
      <p:cxnSp>
        <p:nvCxnSpPr>
          <p:cNvPr id="7" name="Straight Connector 6">
            <a:extLst>
              <a:ext uri="{FF2B5EF4-FFF2-40B4-BE49-F238E27FC236}">
                <a16:creationId xmlns:a16="http://schemas.microsoft.com/office/drawing/2014/main" id="{5CF93E4E-6011-FD8D-752B-79827A55BF30}"/>
              </a:ext>
            </a:extLst>
          </p:cNvPr>
          <p:cNvCxnSpPr>
            <a:cxnSpLocks/>
          </p:cNvCxnSpPr>
          <p:nvPr/>
        </p:nvCxnSpPr>
        <p:spPr>
          <a:xfrm flipH="1">
            <a:off x="0" y="2167207"/>
            <a:ext cx="872836"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pic>
        <p:nvPicPr>
          <p:cNvPr id="9" name="Picture 8">
            <a:extLst>
              <a:ext uri="{FF2B5EF4-FFF2-40B4-BE49-F238E27FC236}">
                <a16:creationId xmlns:a16="http://schemas.microsoft.com/office/drawing/2014/main" id="{34D9508E-621F-C88A-D423-A870483CF058}"/>
              </a:ext>
            </a:extLst>
          </p:cNvPr>
          <p:cNvPicPr>
            <a:picLocks noChangeAspect="1"/>
          </p:cNvPicPr>
          <p:nvPr/>
        </p:nvPicPr>
        <p:blipFill>
          <a:blip r:embed="rId3"/>
          <a:stretch>
            <a:fillRect/>
          </a:stretch>
        </p:blipFill>
        <p:spPr>
          <a:xfrm>
            <a:off x="872836" y="2368137"/>
            <a:ext cx="3248590" cy="524205"/>
          </a:xfrm>
          <a:prstGeom prst="rect">
            <a:avLst/>
          </a:prstGeom>
        </p:spPr>
      </p:pic>
      <p:pic>
        <p:nvPicPr>
          <p:cNvPr id="3" name="Imagem 2" descr="Pessoas andando na calçada&#10;&#10;Descrição gerada automaticamente com confiança média">
            <a:extLst>
              <a:ext uri="{FF2B5EF4-FFF2-40B4-BE49-F238E27FC236}">
                <a16:creationId xmlns:a16="http://schemas.microsoft.com/office/drawing/2014/main" id="{33C11398-44F8-73FA-9FA6-C521E5814F59}"/>
              </a:ext>
            </a:extLst>
          </p:cNvPr>
          <p:cNvPicPr>
            <a:picLocks noChangeAspect="1"/>
          </p:cNvPicPr>
          <p:nvPr/>
        </p:nvPicPr>
        <p:blipFill rotWithShape="1">
          <a:blip r:embed="rId4"/>
          <a:srcRect l="11115" r="20394"/>
          <a:stretch/>
        </p:blipFill>
        <p:spPr>
          <a:xfrm>
            <a:off x="4676740" y="-1"/>
            <a:ext cx="7515260" cy="6858000"/>
          </a:xfrm>
          <a:prstGeom prst="rect">
            <a:avLst/>
          </a:prstGeom>
        </p:spPr>
      </p:pic>
    </p:spTree>
    <p:extLst>
      <p:ext uri="{BB962C8B-B14F-4D97-AF65-F5344CB8AC3E}">
        <p14:creationId xmlns:p14="http://schemas.microsoft.com/office/powerpoint/2010/main" val="869640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FC7C7-F33D-46A6-2B3C-8E516EC520ED}"/>
              </a:ext>
            </a:extLst>
          </p:cNvPr>
          <p:cNvSpPr>
            <a:spLocks noGrp="1"/>
          </p:cNvSpPr>
          <p:nvPr>
            <p:ph type="sldNum" sz="quarter" idx="12"/>
          </p:nvPr>
        </p:nvSpPr>
        <p:spPr/>
        <p:txBody>
          <a:bodyPr/>
          <a:lstStyle/>
          <a:p>
            <a:fld id="{48AE6908-2F6B-9241-A52F-1BBEE66D8FA5}" type="slidenum">
              <a:rPr lang="es-ES_tradnl" smtClean="0"/>
              <a:t>3</a:t>
            </a:fld>
            <a:endParaRPr lang="es-ES_tradnl"/>
          </a:p>
        </p:txBody>
      </p:sp>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s-ES_tradnl" dirty="0" err="1"/>
              <a:t>Outline</a:t>
            </a:r>
            <a:endParaRPr lang="es-ES_tradnl" sz="3300" dirty="0">
              <a:solidFill>
                <a:srgbClr val="C00000"/>
              </a:solidFill>
            </a:endParaRPr>
          </a:p>
        </p:txBody>
      </p:sp>
      <p:sp>
        <p:nvSpPr>
          <p:cNvPr id="3" name="正方形/長方形 2">
            <a:extLst>
              <a:ext uri="{FF2B5EF4-FFF2-40B4-BE49-F238E27FC236}">
                <a16:creationId xmlns:a16="http://schemas.microsoft.com/office/drawing/2014/main" id="{B69D358E-EA63-5369-D628-03AB63E656C7}"/>
              </a:ext>
            </a:extLst>
          </p:cNvPr>
          <p:cNvSpPr/>
          <p:nvPr/>
        </p:nvSpPr>
        <p:spPr>
          <a:xfrm>
            <a:off x="683171" y="1455097"/>
            <a:ext cx="895952" cy="495879"/>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7" name="正方形/長方形 12">
            <a:extLst>
              <a:ext uri="{FF2B5EF4-FFF2-40B4-BE49-F238E27FC236}">
                <a16:creationId xmlns:a16="http://schemas.microsoft.com/office/drawing/2014/main" id="{B2A07D07-5B22-4F96-DC07-6F9820936294}"/>
              </a:ext>
            </a:extLst>
          </p:cNvPr>
          <p:cNvSpPr/>
          <p:nvPr/>
        </p:nvSpPr>
        <p:spPr>
          <a:xfrm>
            <a:off x="1579123" y="1455097"/>
            <a:ext cx="9951763" cy="495879"/>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Brief overview of current health status and infrastructure</a:t>
            </a:r>
            <a:endParaRPr kumimoji="1" lang="ja-JP" altLang="en-US" sz="2400" b="1">
              <a:solidFill>
                <a:schemeClr val="bg1"/>
              </a:solidFill>
              <a:cs typeface="Helvetica Neue" panose="02000503000000020004" pitchFamily="2" charset="0"/>
            </a:endParaRPr>
          </a:p>
        </p:txBody>
      </p:sp>
      <p:sp>
        <p:nvSpPr>
          <p:cNvPr id="10" name="三角形 13">
            <a:extLst>
              <a:ext uri="{FF2B5EF4-FFF2-40B4-BE49-F238E27FC236}">
                <a16:creationId xmlns:a16="http://schemas.microsoft.com/office/drawing/2014/main" id="{4C46B90C-A0B9-9038-56F6-A2D89E2B54A3}"/>
              </a:ext>
            </a:extLst>
          </p:cNvPr>
          <p:cNvSpPr/>
          <p:nvPr/>
        </p:nvSpPr>
        <p:spPr>
          <a:xfrm flipV="1">
            <a:off x="5126182" y="2057835"/>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5" name="グループ化 15">
            <a:extLst>
              <a:ext uri="{FF2B5EF4-FFF2-40B4-BE49-F238E27FC236}">
                <a16:creationId xmlns:a16="http://schemas.microsoft.com/office/drawing/2014/main" id="{FE1FA42A-123D-C145-3948-0B50A169D64E}"/>
              </a:ext>
            </a:extLst>
          </p:cNvPr>
          <p:cNvGrpSpPr/>
          <p:nvPr/>
        </p:nvGrpSpPr>
        <p:grpSpPr>
          <a:xfrm>
            <a:off x="683172" y="2472424"/>
            <a:ext cx="10847713" cy="495879"/>
            <a:chOff x="798022" y="1491642"/>
            <a:chExt cx="10869772" cy="685800"/>
          </a:xfrm>
        </p:grpSpPr>
        <p:sp>
          <p:nvSpPr>
            <p:cNvPr id="16" name="正方形/長方形 16">
              <a:extLst>
                <a:ext uri="{FF2B5EF4-FFF2-40B4-BE49-F238E27FC236}">
                  <a16:creationId xmlns:a16="http://schemas.microsoft.com/office/drawing/2014/main" id="{DCE4A39E-D021-BA2C-05F8-86EE0DF5FFDD}"/>
                </a:ext>
              </a:extLst>
            </p:cNvPr>
            <p:cNvSpPr/>
            <p:nvPr/>
          </p:nvSpPr>
          <p:spPr>
            <a:xfrm>
              <a:off x="798022" y="1491642"/>
              <a:ext cx="897774" cy="685800"/>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17" name="正方形/長方形 17">
              <a:extLst>
                <a:ext uri="{FF2B5EF4-FFF2-40B4-BE49-F238E27FC236}">
                  <a16:creationId xmlns:a16="http://schemas.microsoft.com/office/drawing/2014/main" id="{38427DEE-CC7A-6B2E-33EF-76BE10E4549F}"/>
                </a:ext>
              </a:extLst>
            </p:cNvPr>
            <p:cNvSpPr/>
            <p:nvPr/>
          </p:nvSpPr>
          <p:spPr>
            <a:xfrm>
              <a:off x="1695795" y="1491642"/>
              <a:ext cx="9971999" cy="685800"/>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Identify the disease </a:t>
              </a:r>
              <a:r>
                <a:rPr lang="en-US" altLang="ja-JP" sz="2400" b="1" dirty="0">
                  <a:solidFill>
                    <a:schemeClr val="bg1"/>
                  </a:solidFill>
                  <a:ea typeface="Helvetica Neue" panose="02000503000000020004" pitchFamily="2" charset="0"/>
                  <a:cs typeface="Helvetica Neue" panose="02000503000000020004" pitchFamily="2" charset="0"/>
                </a:rPr>
                <a:t>burden at the municipality level</a:t>
              </a:r>
              <a:endParaRPr kumimoji="1" lang="ja-JP" altLang="en-US" sz="2400" b="1">
                <a:solidFill>
                  <a:schemeClr val="bg1"/>
                </a:solidFill>
                <a:cs typeface="Helvetica Neue" panose="02000503000000020004" pitchFamily="2" charset="0"/>
              </a:endParaRPr>
            </a:p>
          </p:txBody>
        </p:sp>
      </p:grpSp>
      <p:sp>
        <p:nvSpPr>
          <p:cNvPr id="18" name="正方形/長方形 18">
            <a:extLst>
              <a:ext uri="{FF2B5EF4-FFF2-40B4-BE49-F238E27FC236}">
                <a16:creationId xmlns:a16="http://schemas.microsoft.com/office/drawing/2014/main" id="{52F5E400-C8F9-EB06-E11C-5CE6B169693B}"/>
              </a:ext>
            </a:extLst>
          </p:cNvPr>
          <p:cNvSpPr/>
          <p:nvPr/>
        </p:nvSpPr>
        <p:spPr>
          <a:xfrm>
            <a:off x="1715476" y="3115725"/>
            <a:ext cx="9678500" cy="400110"/>
          </a:xfrm>
          <a:prstGeom prst="rect">
            <a:avLst/>
          </a:prstGeom>
          <a:solidFill>
            <a:schemeClr val="bg1"/>
          </a:solidFill>
          <a:ln w="127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Predict subjective health conditions at the municipality level</a:t>
            </a:r>
            <a:endParaRPr kumimoji="1" lang="ja-JP" altLang="en-US" sz="2000">
              <a:solidFill>
                <a:schemeClr val="tx1"/>
              </a:solidFill>
              <a:cs typeface="Helvetica Neue" panose="02000503000000020004" pitchFamily="2" charset="0"/>
            </a:endParaRPr>
          </a:p>
        </p:txBody>
      </p:sp>
      <p:sp>
        <p:nvSpPr>
          <p:cNvPr id="19" name="正方形/長方形 19">
            <a:extLst>
              <a:ext uri="{FF2B5EF4-FFF2-40B4-BE49-F238E27FC236}">
                <a16:creationId xmlns:a16="http://schemas.microsoft.com/office/drawing/2014/main" id="{4B35790D-B8E2-F4C3-765F-C2C6F588A225}"/>
              </a:ext>
            </a:extLst>
          </p:cNvPr>
          <p:cNvSpPr/>
          <p:nvPr/>
        </p:nvSpPr>
        <p:spPr>
          <a:xfrm>
            <a:off x="1715476" y="3744629"/>
            <a:ext cx="9678499" cy="400110"/>
          </a:xfrm>
          <a:prstGeom prst="rect">
            <a:avLst/>
          </a:prstGeom>
          <a:solidFill>
            <a:schemeClr val="bg1"/>
          </a:solidFill>
          <a:ln w="127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Construct the Municipal Public Health Index (MPHI)</a:t>
            </a:r>
            <a:endParaRPr kumimoji="1" lang="ja-JP" altLang="en-US" sz="2000">
              <a:solidFill>
                <a:schemeClr val="tx1"/>
              </a:solidFill>
              <a:cs typeface="Helvetica Neue" panose="02000503000000020004" pitchFamily="2" charset="0"/>
            </a:endParaRPr>
          </a:p>
        </p:txBody>
      </p:sp>
      <p:cxnSp>
        <p:nvCxnSpPr>
          <p:cNvPr id="22" name="直線コネクタ 22">
            <a:extLst>
              <a:ext uri="{FF2B5EF4-FFF2-40B4-BE49-F238E27FC236}">
                <a16:creationId xmlns:a16="http://schemas.microsoft.com/office/drawing/2014/main" id="{D729E15C-01C7-2C3E-F91F-EF9D32F03A3F}"/>
              </a:ext>
            </a:extLst>
          </p:cNvPr>
          <p:cNvCxnSpPr>
            <a:cxnSpLocks/>
          </p:cNvCxnSpPr>
          <p:nvPr/>
        </p:nvCxnSpPr>
        <p:spPr>
          <a:xfrm flipH="1">
            <a:off x="1110001" y="3006403"/>
            <a:ext cx="21147" cy="879797"/>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5" name="直線コネクタ 23">
            <a:extLst>
              <a:ext uri="{FF2B5EF4-FFF2-40B4-BE49-F238E27FC236}">
                <a16:creationId xmlns:a16="http://schemas.microsoft.com/office/drawing/2014/main" id="{E1A59043-C371-CE44-55D1-E8D4B5EA9DAB}"/>
              </a:ext>
            </a:extLst>
          </p:cNvPr>
          <p:cNvCxnSpPr>
            <a:cxnSpLocks/>
          </p:cNvCxnSpPr>
          <p:nvPr/>
        </p:nvCxnSpPr>
        <p:spPr>
          <a:xfrm flipH="1" flipV="1">
            <a:off x="1131148" y="3238500"/>
            <a:ext cx="584328" cy="8998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
        <p:nvSpPr>
          <p:cNvPr id="28" name="三角形 28">
            <a:extLst>
              <a:ext uri="{FF2B5EF4-FFF2-40B4-BE49-F238E27FC236}">
                <a16:creationId xmlns:a16="http://schemas.microsoft.com/office/drawing/2014/main" id="{5854DFDC-6376-209E-B358-CB17D43DAB41}"/>
              </a:ext>
            </a:extLst>
          </p:cNvPr>
          <p:cNvSpPr/>
          <p:nvPr/>
        </p:nvSpPr>
        <p:spPr>
          <a:xfrm flipV="1">
            <a:off x="5126182" y="4230067"/>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9" name="グループ化 29">
            <a:extLst>
              <a:ext uri="{FF2B5EF4-FFF2-40B4-BE49-F238E27FC236}">
                <a16:creationId xmlns:a16="http://schemas.microsoft.com/office/drawing/2014/main" id="{1454DA4C-B582-F8B8-859C-4F780FC1B373}"/>
              </a:ext>
            </a:extLst>
          </p:cNvPr>
          <p:cNvGrpSpPr/>
          <p:nvPr/>
        </p:nvGrpSpPr>
        <p:grpSpPr>
          <a:xfrm>
            <a:off x="683172" y="4579989"/>
            <a:ext cx="10847713" cy="495880"/>
            <a:chOff x="798022" y="1491641"/>
            <a:chExt cx="10869772" cy="685801"/>
          </a:xfrm>
        </p:grpSpPr>
        <p:sp>
          <p:nvSpPr>
            <p:cNvPr id="34" name="正方形/長方形 30">
              <a:extLst>
                <a:ext uri="{FF2B5EF4-FFF2-40B4-BE49-F238E27FC236}">
                  <a16:creationId xmlns:a16="http://schemas.microsoft.com/office/drawing/2014/main" id="{BB0D4696-751A-4FBF-4B5B-25A20C851B91}"/>
                </a:ext>
              </a:extLst>
            </p:cNvPr>
            <p:cNvSpPr/>
            <p:nvPr/>
          </p:nvSpPr>
          <p:spPr>
            <a:xfrm>
              <a:off x="798022" y="1491642"/>
              <a:ext cx="897774" cy="685800"/>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35" name="正方形/長方形 31">
              <a:extLst>
                <a:ext uri="{FF2B5EF4-FFF2-40B4-BE49-F238E27FC236}">
                  <a16:creationId xmlns:a16="http://schemas.microsoft.com/office/drawing/2014/main" id="{0DFF0DBA-E8D5-F016-DDC5-43F18EB1285D}"/>
                </a:ext>
              </a:extLst>
            </p:cNvPr>
            <p:cNvSpPr/>
            <p:nvPr/>
          </p:nvSpPr>
          <p:spPr>
            <a:xfrm>
              <a:off x="1695796" y="1491641"/>
              <a:ext cx="9971998" cy="685801"/>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Analyze </a:t>
              </a:r>
              <a:r>
                <a:rPr kumimoji="1" lang="en-US" altLang="ja-JP" sz="2400" b="1" dirty="0">
                  <a:solidFill>
                    <a:schemeClr val="bg1"/>
                  </a:solidFill>
                  <a:ea typeface="Helvetica Neue" panose="02000503000000020004" pitchFamily="2" charset="0"/>
                  <a:cs typeface="Helvetica Neue" panose="02000503000000020004" pitchFamily="2" charset="0"/>
                </a:rPr>
                <a:t>relationship b/w MPHI and </a:t>
              </a:r>
              <a:r>
                <a:rPr lang="en-US" altLang="ja-JP" sz="2400" b="1" dirty="0">
                  <a:solidFill>
                    <a:schemeClr val="bg1"/>
                  </a:solidFill>
                  <a:ea typeface="Helvetica Neue" panose="02000503000000020004" pitchFamily="2" charset="0"/>
                  <a:cs typeface="Helvetica Neue" panose="02000503000000020004" pitchFamily="2" charset="0"/>
                </a:rPr>
                <a:t>health infrastructure</a:t>
              </a:r>
              <a:endParaRPr kumimoji="1" lang="ja-JP" altLang="en-US" sz="2400" b="1">
                <a:solidFill>
                  <a:schemeClr val="bg1"/>
                </a:solidFill>
                <a:cs typeface="Helvetica Neue" panose="02000503000000020004" pitchFamily="2" charset="0"/>
              </a:endParaRPr>
            </a:p>
          </p:txBody>
        </p:sp>
      </p:grpSp>
      <p:sp>
        <p:nvSpPr>
          <p:cNvPr id="36" name="三角形 34">
            <a:extLst>
              <a:ext uri="{FF2B5EF4-FFF2-40B4-BE49-F238E27FC236}">
                <a16:creationId xmlns:a16="http://schemas.microsoft.com/office/drawing/2014/main" id="{16912AF2-1FEF-08A7-CA67-AA2FBF783F88}"/>
              </a:ext>
            </a:extLst>
          </p:cNvPr>
          <p:cNvSpPr/>
          <p:nvPr/>
        </p:nvSpPr>
        <p:spPr>
          <a:xfrm flipV="1">
            <a:off x="5126182" y="5189610"/>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9" name="グループ化 35">
            <a:extLst>
              <a:ext uri="{FF2B5EF4-FFF2-40B4-BE49-F238E27FC236}">
                <a16:creationId xmlns:a16="http://schemas.microsoft.com/office/drawing/2014/main" id="{6DAFE3CC-3D5B-E4D0-772C-2539100D9F20}"/>
              </a:ext>
            </a:extLst>
          </p:cNvPr>
          <p:cNvGrpSpPr/>
          <p:nvPr/>
        </p:nvGrpSpPr>
        <p:grpSpPr>
          <a:xfrm>
            <a:off x="683172" y="5587145"/>
            <a:ext cx="10847713" cy="495880"/>
            <a:chOff x="798022" y="1491641"/>
            <a:chExt cx="10869772" cy="685801"/>
          </a:xfrm>
        </p:grpSpPr>
        <p:sp>
          <p:nvSpPr>
            <p:cNvPr id="40" name="正方形/長方形 36">
              <a:extLst>
                <a:ext uri="{FF2B5EF4-FFF2-40B4-BE49-F238E27FC236}">
                  <a16:creationId xmlns:a16="http://schemas.microsoft.com/office/drawing/2014/main" id="{CF74C835-813C-0257-4397-02E3ADACEBFF}"/>
                </a:ext>
              </a:extLst>
            </p:cNvPr>
            <p:cNvSpPr/>
            <p:nvPr/>
          </p:nvSpPr>
          <p:spPr>
            <a:xfrm>
              <a:off x="798022" y="1491642"/>
              <a:ext cx="897774" cy="685800"/>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41" name="正方形/長方形 37">
              <a:extLst>
                <a:ext uri="{FF2B5EF4-FFF2-40B4-BE49-F238E27FC236}">
                  <a16:creationId xmlns:a16="http://schemas.microsoft.com/office/drawing/2014/main" id="{8E9DEE60-938F-77AE-FCF7-A6C834A0D417}"/>
                </a:ext>
              </a:extLst>
            </p:cNvPr>
            <p:cNvSpPr/>
            <p:nvPr/>
          </p:nvSpPr>
          <p:spPr>
            <a:xfrm>
              <a:off x="1695796" y="1491641"/>
              <a:ext cx="9971998" cy="685801"/>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Policy recommendation</a:t>
              </a:r>
              <a:endParaRPr kumimoji="1" lang="ja-JP" altLang="en-US" sz="2400" b="1">
                <a:solidFill>
                  <a:schemeClr val="bg1"/>
                </a:solidFill>
                <a:cs typeface="Helvetica Neue" panose="02000503000000020004" pitchFamily="2" charset="0"/>
              </a:endParaRPr>
            </a:p>
          </p:txBody>
        </p:sp>
      </p:grpSp>
      <p:cxnSp>
        <p:nvCxnSpPr>
          <p:cNvPr id="49" name="直線コネクタ 23">
            <a:extLst>
              <a:ext uri="{FF2B5EF4-FFF2-40B4-BE49-F238E27FC236}">
                <a16:creationId xmlns:a16="http://schemas.microsoft.com/office/drawing/2014/main" id="{63261613-11F0-588A-4B48-515BD6FE6EF5}"/>
              </a:ext>
            </a:extLst>
          </p:cNvPr>
          <p:cNvCxnSpPr>
            <a:cxnSpLocks/>
            <a:stCxn id="19" idx="1"/>
          </p:cNvCxnSpPr>
          <p:nvPr/>
        </p:nvCxnSpPr>
        <p:spPr>
          <a:xfrm flipH="1" flipV="1">
            <a:off x="1110001" y="3873500"/>
            <a:ext cx="605475" cy="71184"/>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3979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DCA2F-7C41-F0E5-74F5-65AF3084A5A3}"/>
              </a:ext>
            </a:extLst>
          </p:cNvPr>
          <p:cNvSpPr>
            <a:spLocks noGrp="1"/>
          </p:cNvSpPr>
          <p:nvPr>
            <p:ph type="title"/>
          </p:nvPr>
        </p:nvSpPr>
        <p:spPr>
          <a:xfrm>
            <a:off x="838200" y="365125"/>
            <a:ext cx="10515600" cy="1283362"/>
          </a:xfrm>
        </p:spPr>
        <p:txBody>
          <a:bodyPr>
            <a:normAutofit fontScale="90000"/>
          </a:bodyPr>
          <a:lstStyle/>
          <a:p>
            <a:r>
              <a:rPr lang="es-ES_tradnl" dirty="0" err="1"/>
              <a:t>Deaths</a:t>
            </a:r>
            <a:r>
              <a:rPr lang="es-ES_tradnl" dirty="0"/>
              <a:t> and </a:t>
            </a:r>
            <a:r>
              <a:rPr lang="es-ES_tradnl" dirty="0" err="1"/>
              <a:t>hospitalizations</a:t>
            </a:r>
            <a:r>
              <a:rPr lang="es-ES_tradnl" dirty="0"/>
              <a:t> </a:t>
            </a:r>
            <a:r>
              <a:rPr lang="es-ES_tradnl" dirty="0" err="1"/>
              <a:t>by</a:t>
            </a:r>
            <a:r>
              <a:rPr lang="es-ES_tradnl" dirty="0"/>
              <a:t> </a:t>
            </a:r>
            <a:r>
              <a:rPr lang="es-ES_tradnl" dirty="0" err="1"/>
              <a:t>population</a:t>
            </a:r>
            <a:r>
              <a:rPr lang="es-ES_tradnl" dirty="0"/>
              <a:t> </a:t>
            </a:r>
            <a:r>
              <a:rPr lang="es-ES_tradnl" dirty="0" err="1"/>
              <a:t>group</a:t>
            </a:r>
            <a:endParaRPr lang="es-ES_tradnl" dirty="0"/>
          </a:p>
        </p:txBody>
      </p:sp>
      <p:pic>
        <p:nvPicPr>
          <p:cNvPr id="6" name="Picture 5">
            <a:extLst>
              <a:ext uri="{FF2B5EF4-FFF2-40B4-BE49-F238E27FC236}">
                <a16:creationId xmlns:a16="http://schemas.microsoft.com/office/drawing/2014/main" id="{426B58B1-F6D4-8A87-A472-B01014AF83C1}"/>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8" name="Straight Connector 7">
            <a:extLst>
              <a:ext uri="{FF2B5EF4-FFF2-40B4-BE49-F238E27FC236}">
                <a16:creationId xmlns:a16="http://schemas.microsoft.com/office/drawing/2014/main" id="{4043A0BD-1398-8176-4317-D4554D450A26}"/>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9" name="Slide Number Placeholder 8">
            <a:extLst>
              <a:ext uri="{FF2B5EF4-FFF2-40B4-BE49-F238E27FC236}">
                <a16:creationId xmlns:a16="http://schemas.microsoft.com/office/drawing/2014/main" id="{957962AD-6A04-577C-6E8F-1CED94FF2683}"/>
              </a:ext>
            </a:extLst>
          </p:cNvPr>
          <p:cNvSpPr>
            <a:spLocks noGrp="1"/>
          </p:cNvSpPr>
          <p:nvPr>
            <p:ph type="sldNum" sz="quarter" idx="12"/>
          </p:nvPr>
        </p:nvSpPr>
        <p:spPr/>
        <p:txBody>
          <a:bodyPr/>
          <a:lstStyle/>
          <a:p>
            <a:fld id="{48AE6908-2F6B-9241-A52F-1BBEE66D8FA5}" type="slidenum">
              <a:rPr lang="es-ES_tradnl" smtClean="0"/>
              <a:t>4</a:t>
            </a:fld>
            <a:endParaRPr lang="es-ES_tradnl" dirty="0"/>
          </a:p>
        </p:txBody>
      </p:sp>
      <p:sp>
        <p:nvSpPr>
          <p:cNvPr id="3" name="タイトル 1">
            <a:extLst>
              <a:ext uri="{FF2B5EF4-FFF2-40B4-BE49-F238E27FC236}">
                <a16:creationId xmlns:a16="http://schemas.microsoft.com/office/drawing/2014/main" id="{B47CB14A-8B1A-E046-64E7-39BAB37865E9}"/>
              </a:ext>
            </a:extLst>
          </p:cNvPr>
          <p:cNvSpPr txBox="1">
            <a:spLocks/>
          </p:cNvSpPr>
          <p:nvPr/>
        </p:nvSpPr>
        <p:spPr>
          <a:xfrm>
            <a:off x="1220374" y="5573308"/>
            <a:ext cx="10971625" cy="461665"/>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2400" dirty="0">
                <a:latin typeface="+mn-lt"/>
                <a:ea typeface="+mn-ea"/>
                <a:cs typeface="+mn-cs"/>
              </a:rPr>
              <a:t>No clear relationship between the health status and the size of municipalities. </a:t>
            </a:r>
            <a:endParaRPr lang="ja-JP" altLang="en-US" sz="2400">
              <a:latin typeface="+mn-lt"/>
              <a:ea typeface="+mn-ea"/>
              <a:cs typeface="+mn-cs"/>
            </a:endParaRPr>
          </a:p>
        </p:txBody>
      </p:sp>
      <p:sp>
        <p:nvSpPr>
          <p:cNvPr id="4" name="タイトル 1">
            <a:extLst>
              <a:ext uri="{FF2B5EF4-FFF2-40B4-BE49-F238E27FC236}">
                <a16:creationId xmlns:a16="http://schemas.microsoft.com/office/drawing/2014/main" id="{51ECDFEE-7404-F43B-B95B-C7D9B950390B}"/>
              </a:ext>
            </a:extLst>
          </p:cNvPr>
          <p:cNvSpPr txBox="1">
            <a:spLocks/>
          </p:cNvSpPr>
          <p:nvPr/>
        </p:nvSpPr>
        <p:spPr>
          <a:xfrm>
            <a:off x="982412" y="1764658"/>
            <a:ext cx="4420860"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dirty="0">
                <a:solidFill>
                  <a:srgbClr val="C00000"/>
                </a:solidFill>
                <a:latin typeface="+mn-lt"/>
                <a:ea typeface="+mn-ea"/>
                <a:cs typeface="+mn-cs"/>
              </a:rPr>
              <a:t>Deaths by population group</a:t>
            </a:r>
            <a:endParaRPr lang="ja-JP" altLang="en-US" sz="2400">
              <a:solidFill>
                <a:srgbClr val="C00000"/>
              </a:solidFill>
              <a:latin typeface="+mn-lt"/>
              <a:ea typeface="+mn-ea"/>
              <a:cs typeface="+mn-cs"/>
            </a:endParaRPr>
          </a:p>
        </p:txBody>
      </p:sp>
      <p:sp>
        <p:nvSpPr>
          <p:cNvPr id="10" name="タイトル 1">
            <a:extLst>
              <a:ext uri="{FF2B5EF4-FFF2-40B4-BE49-F238E27FC236}">
                <a16:creationId xmlns:a16="http://schemas.microsoft.com/office/drawing/2014/main" id="{55153CCB-B3F0-8C10-8A81-EC31B39012B4}"/>
              </a:ext>
            </a:extLst>
          </p:cNvPr>
          <p:cNvSpPr txBox="1">
            <a:spLocks/>
          </p:cNvSpPr>
          <p:nvPr/>
        </p:nvSpPr>
        <p:spPr>
          <a:xfrm>
            <a:off x="3048000" y="6392335"/>
            <a:ext cx="83058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1200" dirty="0">
                <a:solidFill>
                  <a:schemeClr val="bg1">
                    <a:lumMod val="65000"/>
                  </a:schemeClr>
                </a:solidFill>
                <a:latin typeface="Helvetica Neue" panose="02000503000000020004" pitchFamily="2" charset="0"/>
                <a:cs typeface="Helvetica Neue" panose="02000503000000020004" pitchFamily="2" charset="0"/>
              </a:rPr>
              <a:t>Note: “High”: &gt;75 percentile; “Medium-high”: 50–75 percentile; “Medium”: 25–50 percentile; “Low”: &lt;25 percentile.</a:t>
            </a: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Sources: Ministry of Health; Instituto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Brasileiro</a:t>
            </a:r>
            <a:r>
              <a:rPr lang="en-US" altLang="ja-JP" sz="1200" dirty="0">
                <a:solidFill>
                  <a:schemeClr val="bg1">
                    <a:lumMod val="65000"/>
                  </a:schemeClr>
                </a:solidFill>
                <a:latin typeface="Helvetica Neue" panose="02000503000000020004" pitchFamily="2" charset="0"/>
                <a:cs typeface="Helvetica Neue" panose="02000503000000020004" pitchFamily="2" charset="0"/>
              </a:rPr>
              <a:t> de Geografia e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Estatística</a:t>
            </a:r>
            <a:r>
              <a:rPr lang="en-US" altLang="ja-JP" sz="1200" dirty="0">
                <a:solidFill>
                  <a:schemeClr val="bg1">
                    <a:lumMod val="65000"/>
                  </a:schemeClr>
                </a:solidFill>
                <a:latin typeface="Helvetica Neue" panose="02000503000000020004" pitchFamily="2" charset="0"/>
                <a:cs typeface="Helvetica Neue" panose="02000503000000020004" pitchFamily="2" charset="0"/>
              </a:rPr>
              <a:t>.</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
        <p:nvSpPr>
          <p:cNvPr id="11" name="タイトル 1">
            <a:extLst>
              <a:ext uri="{FF2B5EF4-FFF2-40B4-BE49-F238E27FC236}">
                <a16:creationId xmlns:a16="http://schemas.microsoft.com/office/drawing/2014/main" id="{2A6A5926-DCE3-1653-AB40-8E36B6727908}"/>
              </a:ext>
            </a:extLst>
          </p:cNvPr>
          <p:cNvSpPr txBox="1">
            <a:spLocks/>
          </p:cNvSpPr>
          <p:nvPr/>
        </p:nvSpPr>
        <p:spPr>
          <a:xfrm>
            <a:off x="6710395" y="1764658"/>
            <a:ext cx="5439932"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dirty="0">
                <a:solidFill>
                  <a:srgbClr val="C00000"/>
                </a:solidFill>
                <a:latin typeface="+mn-lt"/>
                <a:ea typeface="+mn-ea"/>
                <a:cs typeface="+mn-cs"/>
              </a:rPr>
              <a:t>Hospitalizations by population group</a:t>
            </a:r>
            <a:endParaRPr lang="ja-JP" altLang="en-US" sz="2400">
              <a:solidFill>
                <a:srgbClr val="C00000"/>
              </a:solidFill>
              <a:latin typeface="+mn-lt"/>
              <a:ea typeface="+mn-ea"/>
              <a:cs typeface="+mn-cs"/>
            </a:endParaRPr>
          </a:p>
        </p:txBody>
      </p:sp>
      <p:pic>
        <p:nvPicPr>
          <p:cNvPr id="12" name="図 6">
            <a:extLst>
              <a:ext uri="{FF2B5EF4-FFF2-40B4-BE49-F238E27FC236}">
                <a16:creationId xmlns:a16="http://schemas.microsoft.com/office/drawing/2014/main" id="{92278810-A54A-4D84-C8ED-D27A05EE391D}"/>
              </a:ext>
            </a:extLst>
          </p:cNvPr>
          <p:cNvPicPr>
            <a:picLocks noChangeAspect="1"/>
          </p:cNvPicPr>
          <p:nvPr/>
        </p:nvPicPr>
        <p:blipFill>
          <a:blip r:embed="rId4"/>
          <a:stretch>
            <a:fillRect/>
          </a:stretch>
        </p:blipFill>
        <p:spPr>
          <a:xfrm>
            <a:off x="647701" y="2188158"/>
            <a:ext cx="5139348" cy="3313065"/>
          </a:xfrm>
          <a:prstGeom prst="rect">
            <a:avLst/>
          </a:prstGeom>
        </p:spPr>
      </p:pic>
      <p:pic>
        <p:nvPicPr>
          <p:cNvPr id="13" name="図 12">
            <a:extLst>
              <a:ext uri="{FF2B5EF4-FFF2-40B4-BE49-F238E27FC236}">
                <a16:creationId xmlns:a16="http://schemas.microsoft.com/office/drawing/2014/main" id="{DEE3003F-BA41-99B0-0DE0-FB92D0FC11BB}"/>
              </a:ext>
            </a:extLst>
          </p:cNvPr>
          <p:cNvPicPr>
            <a:picLocks noChangeAspect="1"/>
          </p:cNvPicPr>
          <p:nvPr/>
        </p:nvPicPr>
        <p:blipFill>
          <a:blip r:embed="rId5"/>
          <a:stretch>
            <a:fillRect/>
          </a:stretch>
        </p:blipFill>
        <p:spPr>
          <a:xfrm>
            <a:off x="6840903" y="2188158"/>
            <a:ext cx="5139348" cy="3313065"/>
          </a:xfrm>
          <a:prstGeom prst="rect">
            <a:avLst/>
          </a:prstGeom>
        </p:spPr>
      </p:pic>
    </p:spTree>
    <p:extLst>
      <p:ext uri="{BB962C8B-B14F-4D97-AF65-F5344CB8AC3E}">
        <p14:creationId xmlns:p14="http://schemas.microsoft.com/office/powerpoint/2010/main" val="25408563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DCA2F-7C41-F0E5-74F5-65AF3084A5A3}"/>
              </a:ext>
            </a:extLst>
          </p:cNvPr>
          <p:cNvSpPr>
            <a:spLocks noGrp="1"/>
          </p:cNvSpPr>
          <p:nvPr>
            <p:ph type="title"/>
          </p:nvPr>
        </p:nvSpPr>
        <p:spPr>
          <a:xfrm>
            <a:off x="838200" y="365125"/>
            <a:ext cx="10515600" cy="1283362"/>
          </a:xfrm>
        </p:spPr>
        <p:txBody>
          <a:bodyPr>
            <a:normAutofit/>
          </a:bodyPr>
          <a:lstStyle/>
          <a:p>
            <a:r>
              <a:rPr lang="es-ES_tradnl" dirty="0"/>
              <a:t>Medical </a:t>
            </a:r>
            <a:r>
              <a:rPr lang="es-ES_tradnl" dirty="0" err="1"/>
              <a:t>infrastructure</a:t>
            </a:r>
            <a:r>
              <a:rPr lang="es-ES_tradnl" dirty="0"/>
              <a:t> </a:t>
            </a:r>
            <a:r>
              <a:rPr lang="es-ES_tradnl" dirty="0" err="1"/>
              <a:t>by</a:t>
            </a:r>
            <a:r>
              <a:rPr lang="es-ES_tradnl" dirty="0"/>
              <a:t> </a:t>
            </a:r>
            <a:r>
              <a:rPr lang="es-ES_tradnl" dirty="0" err="1"/>
              <a:t>population</a:t>
            </a:r>
            <a:r>
              <a:rPr lang="es-ES_tradnl" dirty="0"/>
              <a:t> </a:t>
            </a:r>
            <a:r>
              <a:rPr lang="es-ES_tradnl" dirty="0" err="1"/>
              <a:t>group</a:t>
            </a:r>
            <a:endParaRPr lang="es-ES_tradnl" dirty="0"/>
          </a:p>
        </p:txBody>
      </p:sp>
      <p:pic>
        <p:nvPicPr>
          <p:cNvPr id="6" name="Picture 5">
            <a:extLst>
              <a:ext uri="{FF2B5EF4-FFF2-40B4-BE49-F238E27FC236}">
                <a16:creationId xmlns:a16="http://schemas.microsoft.com/office/drawing/2014/main" id="{426B58B1-F6D4-8A87-A472-B01014AF83C1}"/>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8" name="Straight Connector 7">
            <a:extLst>
              <a:ext uri="{FF2B5EF4-FFF2-40B4-BE49-F238E27FC236}">
                <a16:creationId xmlns:a16="http://schemas.microsoft.com/office/drawing/2014/main" id="{4043A0BD-1398-8176-4317-D4554D450A26}"/>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9" name="Slide Number Placeholder 8">
            <a:extLst>
              <a:ext uri="{FF2B5EF4-FFF2-40B4-BE49-F238E27FC236}">
                <a16:creationId xmlns:a16="http://schemas.microsoft.com/office/drawing/2014/main" id="{957962AD-6A04-577C-6E8F-1CED94FF2683}"/>
              </a:ext>
            </a:extLst>
          </p:cNvPr>
          <p:cNvSpPr>
            <a:spLocks noGrp="1"/>
          </p:cNvSpPr>
          <p:nvPr>
            <p:ph type="sldNum" sz="quarter" idx="12"/>
          </p:nvPr>
        </p:nvSpPr>
        <p:spPr/>
        <p:txBody>
          <a:bodyPr/>
          <a:lstStyle/>
          <a:p>
            <a:fld id="{48AE6908-2F6B-9241-A52F-1BBEE66D8FA5}" type="slidenum">
              <a:rPr lang="es-ES_tradnl" smtClean="0"/>
              <a:t>5</a:t>
            </a:fld>
            <a:endParaRPr lang="es-ES_tradnl" dirty="0"/>
          </a:p>
        </p:txBody>
      </p:sp>
      <p:sp>
        <p:nvSpPr>
          <p:cNvPr id="3" name="タイトル 1">
            <a:extLst>
              <a:ext uri="{FF2B5EF4-FFF2-40B4-BE49-F238E27FC236}">
                <a16:creationId xmlns:a16="http://schemas.microsoft.com/office/drawing/2014/main" id="{B47CB14A-8B1A-E046-64E7-39BAB37865E9}"/>
              </a:ext>
            </a:extLst>
          </p:cNvPr>
          <p:cNvSpPr txBox="1">
            <a:spLocks/>
          </p:cNvSpPr>
          <p:nvPr/>
        </p:nvSpPr>
        <p:spPr>
          <a:xfrm>
            <a:off x="301236" y="5250868"/>
            <a:ext cx="11391411" cy="1354217"/>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2400" dirty="0">
                <a:latin typeface="+mn-lt"/>
                <a:ea typeface="+mn-ea"/>
                <a:cs typeface="+mn-cs"/>
              </a:rPr>
              <a:t>The pattern quite differs between the numbers of general practitioners and hospitals. Sign of a mismatch?</a:t>
            </a:r>
            <a:endParaRPr lang="ja-JP" altLang="en-US" sz="2400">
              <a:latin typeface="+mn-lt"/>
              <a:ea typeface="+mn-ea"/>
              <a:cs typeface="+mn-cs"/>
            </a:endParaRPr>
          </a:p>
          <a:p>
            <a:pPr>
              <a:lnSpc>
                <a:spcPct val="100000"/>
              </a:lnSpc>
              <a:spcBef>
                <a:spcPts val="1200"/>
              </a:spcBef>
            </a:pPr>
            <a:r>
              <a:rPr lang="en-US" altLang="ja-JP" sz="2400" dirty="0">
                <a:latin typeface="+mn-lt"/>
                <a:ea typeface="+mn-ea"/>
                <a:cs typeface="+mn-cs"/>
              </a:rPr>
              <a:t> </a:t>
            </a:r>
            <a:endParaRPr lang="ja-JP" altLang="en-US" sz="2400">
              <a:latin typeface="+mn-lt"/>
              <a:ea typeface="+mn-ea"/>
              <a:cs typeface="+mn-cs"/>
            </a:endParaRPr>
          </a:p>
        </p:txBody>
      </p:sp>
      <p:sp>
        <p:nvSpPr>
          <p:cNvPr id="4" name="タイトル 1">
            <a:extLst>
              <a:ext uri="{FF2B5EF4-FFF2-40B4-BE49-F238E27FC236}">
                <a16:creationId xmlns:a16="http://schemas.microsoft.com/office/drawing/2014/main" id="{51ECDFEE-7404-F43B-B95B-C7D9B950390B}"/>
              </a:ext>
            </a:extLst>
          </p:cNvPr>
          <p:cNvSpPr txBox="1">
            <a:spLocks/>
          </p:cNvSpPr>
          <p:nvPr/>
        </p:nvSpPr>
        <p:spPr>
          <a:xfrm>
            <a:off x="982412" y="1570106"/>
            <a:ext cx="4420860"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dirty="0">
                <a:solidFill>
                  <a:srgbClr val="C00000"/>
                </a:solidFill>
                <a:latin typeface="+mn-lt"/>
                <a:ea typeface="+mn-ea"/>
                <a:cs typeface="+mn-cs"/>
              </a:rPr>
              <a:t>General practitioners</a:t>
            </a:r>
            <a:endParaRPr lang="ja-JP" altLang="en-US" sz="2400">
              <a:solidFill>
                <a:srgbClr val="C00000"/>
              </a:solidFill>
              <a:latin typeface="+mn-lt"/>
              <a:ea typeface="+mn-ea"/>
              <a:cs typeface="+mn-cs"/>
            </a:endParaRPr>
          </a:p>
        </p:txBody>
      </p:sp>
      <p:sp>
        <p:nvSpPr>
          <p:cNvPr id="10" name="タイトル 1">
            <a:extLst>
              <a:ext uri="{FF2B5EF4-FFF2-40B4-BE49-F238E27FC236}">
                <a16:creationId xmlns:a16="http://schemas.microsoft.com/office/drawing/2014/main" id="{55153CCB-B3F0-8C10-8A81-EC31B39012B4}"/>
              </a:ext>
            </a:extLst>
          </p:cNvPr>
          <p:cNvSpPr txBox="1">
            <a:spLocks/>
          </p:cNvSpPr>
          <p:nvPr/>
        </p:nvSpPr>
        <p:spPr>
          <a:xfrm>
            <a:off x="3048000" y="6392335"/>
            <a:ext cx="8305800" cy="424732"/>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1200" dirty="0">
                <a:solidFill>
                  <a:schemeClr val="bg1">
                    <a:lumMod val="65000"/>
                  </a:schemeClr>
                </a:solidFill>
                <a:latin typeface="Helvetica Neue" panose="02000503000000020004" pitchFamily="2" charset="0"/>
                <a:cs typeface="Helvetica Neue" panose="02000503000000020004" pitchFamily="2" charset="0"/>
              </a:rPr>
              <a:t>Note: “High”: &gt;75 percentile; “Medium-high”: 50–75 percentile; “Medium”: 25–50 percentile; “Low”: &lt;25 percentile.</a:t>
            </a:r>
          </a:p>
          <a:p>
            <a:r>
              <a:rPr lang="en-US" altLang="ja-JP" sz="1200" dirty="0">
                <a:solidFill>
                  <a:schemeClr val="bg1">
                    <a:lumMod val="65000"/>
                  </a:schemeClr>
                </a:solidFill>
                <a:latin typeface="Helvetica Neue" panose="02000503000000020004" pitchFamily="2" charset="0"/>
                <a:cs typeface="Helvetica Neue" panose="02000503000000020004" pitchFamily="2" charset="0"/>
              </a:rPr>
              <a:t>Sources: Ministry of Health; Instituto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Brasileiro</a:t>
            </a:r>
            <a:r>
              <a:rPr lang="en-US" altLang="ja-JP" sz="1200" dirty="0">
                <a:solidFill>
                  <a:schemeClr val="bg1">
                    <a:lumMod val="65000"/>
                  </a:schemeClr>
                </a:solidFill>
                <a:latin typeface="Helvetica Neue" panose="02000503000000020004" pitchFamily="2" charset="0"/>
                <a:cs typeface="Helvetica Neue" panose="02000503000000020004" pitchFamily="2" charset="0"/>
              </a:rPr>
              <a:t> de Geografia e </a:t>
            </a:r>
            <a:r>
              <a:rPr lang="en-US" altLang="ja-JP" sz="1200" dirty="0" err="1">
                <a:solidFill>
                  <a:schemeClr val="bg1">
                    <a:lumMod val="65000"/>
                  </a:schemeClr>
                </a:solidFill>
                <a:latin typeface="Helvetica Neue" panose="02000503000000020004" pitchFamily="2" charset="0"/>
                <a:cs typeface="Helvetica Neue" panose="02000503000000020004" pitchFamily="2" charset="0"/>
              </a:rPr>
              <a:t>Estatística</a:t>
            </a:r>
            <a:r>
              <a:rPr lang="en-US" altLang="ja-JP" sz="1200" dirty="0">
                <a:solidFill>
                  <a:schemeClr val="bg1">
                    <a:lumMod val="65000"/>
                  </a:schemeClr>
                </a:solidFill>
                <a:latin typeface="Helvetica Neue" panose="02000503000000020004" pitchFamily="2" charset="0"/>
                <a:cs typeface="Helvetica Neue" panose="02000503000000020004" pitchFamily="2" charset="0"/>
              </a:rPr>
              <a:t>.</a:t>
            </a:r>
            <a:endParaRPr lang="ja-JP" altLang="en-US" sz="1200">
              <a:solidFill>
                <a:schemeClr val="bg1">
                  <a:lumMod val="65000"/>
                </a:schemeClr>
              </a:solidFill>
              <a:latin typeface="Helvetica Neue" panose="02000503000000020004" pitchFamily="2" charset="0"/>
              <a:cs typeface="Helvetica Neue" panose="02000503000000020004" pitchFamily="2" charset="0"/>
            </a:endParaRPr>
          </a:p>
        </p:txBody>
      </p:sp>
      <p:sp>
        <p:nvSpPr>
          <p:cNvPr id="11" name="タイトル 1">
            <a:extLst>
              <a:ext uri="{FF2B5EF4-FFF2-40B4-BE49-F238E27FC236}">
                <a16:creationId xmlns:a16="http://schemas.microsoft.com/office/drawing/2014/main" id="{2A6A5926-DCE3-1653-AB40-8E36B6727908}"/>
              </a:ext>
            </a:extLst>
          </p:cNvPr>
          <p:cNvSpPr txBox="1">
            <a:spLocks/>
          </p:cNvSpPr>
          <p:nvPr/>
        </p:nvSpPr>
        <p:spPr>
          <a:xfrm>
            <a:off x="6710395" y="1570106"/>
            <a:ext cx="5439932" cy="42473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400" dirty="0">
                <a:solidFill>
                  <a:srgbClr val="C00000"/>
                </a:solidFill>
                <a:latin typeface="+mn-lt"/>
                <a:ea typeface="+mn-ea"/>
                <a:cs typeface="+mn-cs"/>
              </a:rPr>
              <a:t>General hospitals</a:t>
            </a:r>
            <a:endParaRPr lang="ja-JP" altLang="en-US" sz="2400">
              <a:solidFill>
                <a:srgbClr val="C00000"/>
              </a:solidFill>
              <a:latin typeface="+mn-lt"/>
              <a:ea typeface="+mn-ea"/>
              <a:cs typeface="+mn-cs"/>
            </a:endParaRPr>
          </a:p>
        </p:txBody>
      </p:sp>
      <p:pic>
        <p:nvPicPr>
          <p:cNvPr id="5" name="図 8">
            <a:extLst>
              <a:ext uri="{FF2B5EF4-FFF2-40B4-BE49-F238E27FC236}">
                <a16:creationId xmlns:a16="http://schemas.microsoft.com/office/drawing/2014/main" id="{933B2BD0-8C7E-9DC7-79CB-7971A21DDC2E}"/>
              </a:ext>
            </a:extLst>
          </p:cNvPr>
          <p:cNvPicPr>
            <a:picLocks noChangeAspect="1"/>
          </p:cNvPicPr>
          <p:nvPr/>
        </p:nvPicPr>
        <p:blipFill>
          <a:blip r:embed="rId4"/>
          <a:stretch>
            <a:fillRect/>
          </a:stretch>
        </p:blipFill>
        <p:spPr>
          <a:xfrm>
            <a:off x="494985" y="2089446"/>
            <a:ext cx="4690991" cy="3024033"/>
          </a:xfrm>
          <a:prstGeom prst="rect">
            <a:avLst/>
          </a:prstGeom>
        </p:spPr>
      </p:pic>
      <p:pic>
        <p:nvPicPr>
          <p:cNvPr id="7" name="図 16">
            <a:extLst>
              <a:ext uri="{FF2B5EF4-FFF2-40B4-BE49-F238E27FC236}">
                <a16:creationId xmlns:a16="http://schemas.microsoft.com/office/drawing/2014/main" id="{906C1BA8-2D1B-C788-4C0C-8AC8025F2811}"/>
              </a:ext>
            </a:extLst>
          </p:cNvPr>
          <p:cNvPicPr>
            <a:picLocks noChangeAspect="1"/>
          </p:cNvPicPr>
          <p:nvPr/>
        </p:nvPicPr>
        <p:blipFill>
          <a:blip r:embed="rId5"/>
          <a:stretch>
            <a:fillRect/>
          </a:stretch>
        </p:blipFill>
        <p:spPr>
          <a:xfrm>
            <a:off x="6687913" y="2089446"/>
            <a:ext cx="4690991" cy="3024033"/>
          </a:xfrm>
          <a:prstGeom prst="rect">
            <a:avLst/>
          </a:prstGeom>
        </p:spPr>
      </p:pic>
    </p:spTree>
    <p:extLst>
      <p:ext uri="{BB962C8B-B14F-4D97-AF65-F5344CB8AC3E}">
        <p14:creationId xmlns:p14="http://schemas.microsoft.com/office/powerpoint/2010/main" val="1728865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FC7C7-F33D-46A6-2B3C-8E516EC520ED}"/>
              </a:ext>
            </a:extLst>
          </p:cNvPr>
          <p:cNvSpPr>
            <a:spLocks noGrp="1"/>
          </p:cNvSpPr>
          <p:nvPr>
            <p:ph type="sldNum" sz="quarter" idx="12"/>
          </p:nvPr>
        </p:nvSpPr>
        <p:spPr/>
        <p:txBody>
          <a:bodyPr/>
          <a:lstStyle/>
          <a:p>
            <a:fld id="{48AE6908-2F6B-9241-A52F-1BBEE66D8FA5}" type="slidenum">
              <a:rPr lang="es-ES_tradnl" smtClean="0"/>
              <a:t>6</a:t>
            </a:fld>
            <a:endParaRPr lang="es-ES_tradnl"/>
          </a:p>
        </p:txBody>
      </p:sp>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s-ES_tradnl" dirty="0" err="1"/>
              <a:t>Outline</a:t>
            </a:r>
            <a:endParaRPr lang="es-ES_tradnl" sz="3300" dirty="0">
              <a:solidFill>
                <a:srgbClr val="C00000"/>
              </a:solidFill>
            </a:endParaRPr>
          </a:p>
        </p:txBody>
      </p:sp>
      <p:sp>
        <p:nvSpPr>
          <p:cNvPr id="3" name="正方形/長方形 2">
            <a:extLst>
              <a:ext uri="{FF2B5EF4-FFF2-40B4-BE49-F238E27FC236}">
                <a16:creationId xmlns:a16="http://schemas.microsoft.com/office/drawing/2014/main" id="{B69D358E-EA63-5369-D628-03AB63E656C7}"/>
              </a:ext>
            </a:extLst>
          </p:cNvPr>
          <p:cNvSpPr/>
          <p:nvPr/>
        </p:nvSpPr>
        <p:spPr>
          <a:xfrm>
            <a:off x="683171" y="1455097"/>
            <a:ext cx="895952" cy="495879"/>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1</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7" name="正方形/長方形 12">
            <a:extLst>
              <a:ext uri="{FF2B5EF4-FFF2-40B4-BE49-F238E27FC236}">
                <a16:creationId xmlns:a16="http://schemas.microsoft.com/office/drawing/2014/main" id="{B2A07D07-5B22-4F96-DC07-6F9820936294}"/>
              </a:ext>
            </a:extLst>
          </p:cNvPr>
          <p:cNvSpPr/>
          <p:nvPr/>
        </p:nvSpPr>
        <p:spPr>
          <a:xfrm>
            <a:off x="1579123" y="1455097"/>
            <a:ext cx="9951763" cy="495879"/>
          </a:xfrm>
          <a:prstGeom prst="rect">
            <a:avLst/>
          </a:prstGeom>
          <a:solidFill>
            <a:srgbClr val="7F7F7F"/>
          </a:solid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Brief overview of current health status and infrastructure</a:t>
            </a:r>
            <a:endParaRPr kumimoji="1" lang="ja-JP" altLang="en-US" sz="2400" b="1">
              <a:solidFill>
                <a:schemeClr val="bg1"/>
              </a:solidFill>
              <a:cs typeface="Helvetica Neue" panose="02000503000000020004" pitchFamily="2" charset="0"/>
            </a:endParaRPr>
          </a:p>
        </p:txBody>
      </p:sp>
      <p:sp>
        <p:nvSpPr>
          <p:cNvPr id="10" name="三角形 13">
            <a:extLst>
              <a:ext uri="{FF2B5EF4-FFF2-40B4-BE49-F238E27FC236}">
                <a16:creationId xmlns:a16="http://schemas.microsoft.com/office/drawing/2014/main" id="{4C46B90C-A0B9-9038-56F6-A2D89E2B54A3}"/>
              </a:ext>
            </a:extLst>
          </p:cNvPr>
          <p:cNvSpPr/>
          <p:nvPr/>
        </p:nvSpPr>
        <p:spPr>
          <a:xfrm flipV="1">
            <a:off x="5126182" y="2057835"/>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5" name="グループ化 15">
            <a:extLst>
              <a:ext uri="{FF2B5EF4-FFF2-40B4-BE49-F238E27FC236}">
                <a16:creationId xmlns:a16="http://schemas.microsoft.com/office/drawing/2014/main" id="{FE1FA42A-123D-C145-3948-0B50A169D64E}"/>
              </a:ext>
            </a:extLst>
          </p:cNvPr>
          <p:cNvGrpSpPr/>
          <p:nvPr/>
        </p:nvGrpSpPr>
        <p:grpSpPr>
          <a:xfrm>
            <a:off x="683172" y="2472424"/>
            <a:ext cx="10847713" cy="495879"/>
            <a:chOff x="798022" y="1491642"/>
            <a:chExt cx="10869772" cy="685800"/>
          </a:xfrm>
        </p:grpSpPr>
        <p:sp>
          <p:nvSpPr>
            <p:cNvPr id="16" name="正方形/長方形 16">
              <a:extLst>
                <a:ext uri="{FF2B5EF4-FFF2-40B4-BE49-F238E27FC236}">
                  <a16:creationId xmlns:a16="http://schemas.microsoft.com/office/drawing/2014/main" id="{DCE4A39E-D021-BA2C-05F8-86EE0DF5FFDD}"/>
                </a:ext>
              </a:extLst>
            </p:cNvPr>
            <p:cNvSpPr/>
            <p:nvPr/>
          </p:nvSpPr>
          <p:spPr>
            <a:xfrm>
              <a:off x="798022" y="1491642"/>
              <a:ext cx="897774" cy="685800"/>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2</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17" name="正方形/長方形 17">
              <a:extLst>
                <a:ext uri="{FF2B5EF4-FFF2-40B4-BE49-F238E27FC236}">
                  <a16:creationId xmlns:a16="http://schemas.microsoft.com/office/drawing/2014/main" id="{38427DEE-CC7A-6B2E-33EF-76BE10E4549F}"/>
                </a:ext>
              </a:extLst>
            </p:cNvPr>
            <p:cNvSpPr/>
            <p:nvPr/>
          </p:nvSpPr>
          <p:spPr>
            <a:xfrm>
              <a:off x="1695795" y="1491642"/>
              <a:ext cx="9971999" cy="685800"/>
            </a:xfrm>
            <a:prstGeom prst="rect">
              <a:avLst/>
            </a:prstGeom>
            <a:solidFill>
              <a:srgbClr val="C00000"/>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bg1"/>
                  </a:solidFill>
                  <a:ea typeface="Helvetica Neue" panose="02000503000000020004" pitchFamily="2" charset="0"/>
                  <a:cs typeface="Helvetica Neue" panose="02000503000000020004" pitchFamily="2" charset="0"/>
                </a:rPr>
                <a:t>Identify the disease </a:t>
              </a:r>
              <a:r>
                <a:rPr lang="en-US" altLang="ja-JP" sz="2400" b="1" dirty="0">
                  <a:solidFill>
                    <a:schemeClr val="bg1"/>
                  </a:solidFill>
                  <a:ea typeface="Helvetica Neue" panose="02000503000000020004" pitchFamily="2" charset="0"/>
                  <a:cs typeface="Helvetica Neue" panose="02000503000000020004" pitchFamily="2" charset="0"/>
                </a:rPr>
                <a:t>burden at the municipality level</a:t>
              </a:r>
              <a:endParaRPr kumimoji="1" lang="ja-JP" altLang="en-US" sz="2400" b="1">
                <a:solidFill>
                  <a:schemeClr val="bg1"/>
                </a:solidFill>
                <a:cs typeface="Helvetica Neue" panose="02000503000000020004" pitchFamily="2" charset="0"/>
              </a:endParaRPr>
            </a:p>
          </p:txBody>
        </p:sp>
      </p:grpSp>
      <p:sp>
        <p:nvSpPr>
          <p:cNvPr id="18" name="正方形/長方形 18">
            <a:extLst>
              <a:ext uri="{FF2B5EF4-FFF2-40B4-BE49-F238E27FC236}">
                <a16:creationId xmlns:a16="http://schemas.microsoft.com/office/drawing/2014/main" id="{52F5E400-C8F9-EB06-E11C-5CE6B169693B}"/>
              </a:ext>
            </a:extLst>
          </p:cNvPr>
          <p:cNvSpPr/>
          <p:nvPr/>
        </p:nvSpPr>
        <p:spPr>
          <a:xfrm>
            <a:off x="1715476" y="3115725"/>
            <a:ext cx="9678500" cy="400110"/>
          </a:xfrm>
          <a:prstGeom prst="rect">
            <a:avLst/>
          </a:prstGeom>
          <a:solidFill>
            <a:schemeClr val="bg1"/>
          </a:solid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Predict subjective health conditions at the municipality level</a:t>
            </a:r>
            <a:endParaRPr kumimoji="1" lang="ja-JP" altLang="en-US" sz="2000">
              <a:solidFill>
                <a:schemeClr val="tx1"/>
              </a:solidFill>
              <a:cs typeface="Helvetica Neue" panose="02000503000000020004" pitchFamily="2" charset="0"/>
            </a:endParaRPr>
          </a:p>
        </p:txBody>
      </p:sp>
      <p:sp>
        <p:nvSpPr>
          <p:cNvPr id="19" name="正方形/長方形 19">
            <a:extLst>
              <a:ext uri="{FF2B5EF4-FFF2-40B4-BE49-F238E27FC236}">
                <a16:creationId xmlns:a16="http://schemas.microsoft.com/office/drawing/2014/main" id="{4B35790D-B8E2-F4C3-765F-C2C6F588A225}"/>
              </a:ext>
            </a:extLst>
          </p:cNvPr>
          <p:cNvSpPr/>
          <p:nvPr/>
        </p:nvSpPr>
        <p:spPr>
          <a:xfrm>
            <a:off x="1715476" y="3744629"/>
            <a:ext cx="9678499" cy="400110"/>
          </a:xfrm>
          <a:prstGeom prst="rect">
            <a:avLst/>
          </a:prstGeom>
          <a:solidFill>
            <a:schemeClr val="bg1"/>
          </a:solid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spAutoFit/>
          </a:bodyPr>
          <a:lstStyle/>
          <a:p>
            <a:pPr algn="ctr"/>
            <a:r>
              <a:rPr kumimoji="1" lang="en-US" altLang="ja-JP" sz="2000" dirty="0">
                <a:solidFill>
                  <a:schemeClr val="tx1"/>
                </a:solidFill>
                <a:ea typeface="Helvetica Neue" panose="02000503000000020004" pitchFamily="2" charset="0"/>
                <a:cs typeface="Helvetica Neue" panose="02000503000000020004" pitchFamily="2" charset="0"/>
              </a:rPr>
              <a:t>Construct the Municipal Public Health Index (MPHI)</a:t>
            </a:r>
            <a:endParaRPr kumimoji="1" lang="ja-JP" altLang="en-US" sz="2000">
              <a:solidFill>
                <a:schemeClr val="tx1"/>
              </a:solidFill>
              <a:cs typeface="Helvetica Neue" panose="02000503000000020004" pitchFamily="2" charset="0"/>
            </a:endParaRPr>
          </a:p>
        </p:txBody>
      </p:sp>
      <p:cxnSp>
        <p:nvCxnSpPr>
          <p:cNvPr id="22" name="直線コネクタ 22">
            <a:extLst>
              <a:ext uri="{FF2B5EF4-FFF2-40B4-BE49-F238E27FC236}">
                <a16:creationId xmlns:a16="http://schemas.microsoft.com/office/drawing/2014/main" id="{D729E15C-01C7-2C3E-F91F-EF9D32F03A3F}"/>
              </a:ext>
            </a:extLst>
          </p:cNvPr>
          <p:cNvCxnSpPr>
            <a:cxnSpLocks/>
          </p:cNvCxnSpPr>
          <p:nvPr/>
        </p:nvCxnSpPr>
        <p:spPr>
          <a:xfrm flipH="1">
            <a:off x="1110001" y="3006403"/>
            <a:ext cx="21147" cy="879797"/>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cxnSp>
        <p:nvCxnSpPr>
          <p:cNvPr id="25" name="直線コネクタ 23">
            <a:extLst>
              <a:ext uri="{FF2B5EF4-FFF2-40B4-BE49-F238E27FC236}">
                <a16:creationId xmlns:a16="http://schemas.microsoft.com/office/drawing/2014/main" id="{E1A59043-C371-CE44-55D1-E8D4B5EA9DAB}"/>
              </a:ext>
            </a:extLst>
          </p:cNvPr>
          <p:cNvCxnSpPr>
            <a:cxnSpLocks/>
          </p:cNvCxnSpPr>
          <p:nvPr/>
        </p:nvCxnSpPr>
        <p:spPr>
          <a:xfrm flipH="1" flipV="1">
            <a:off x="1131148" y="3238500"/>
            <a:ext cx="584328" cy="89980"/>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
        <p:nvSpPr>
          <p:cNvPr id="28" name="三角形 28">
            <a:extLst>
              <a:ext uri="{FF2B5EF4-FFF2-40B4-BE49-F238E27FC236}">
                <a16:creationId xmlns:a16="http://schemas.microsoft.com/office/drawing/2014/main" id="{5854DFDC-6376-209E-B358-CB17D43DAB41}"/>
              </a:ext>
            </a:extLst>
          </p:cNvPr>
          <p:cNvSpPr/>
          <p:nvPr/>
        </p:nvSpPr>
        <p:spPr>
          <a:xfrm flipV="1">
            <a:off x="5126182" y="4230067"/>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9" name="グループ化 29">
            <a:extLst>
              <a:ext uri="{FF2B5EF4-FFF2-40B4-BE49-F238E27FC236}">
                <a16:creationId xmlns:a16="http://schemas.microsoft.com/office/drawing/2014/main" id="{1454DA4C-B582-F8B8-859C-4F780FC1B373}"/>
              </a:ext>
            </a:extLst>
          </p:cNvPr>
          <p:cNvGrpSpPr/>
          <p:nvPr/>
        </p:nvGrpSpPr>
        <p:grpSpPr>
          <a:xfrm>
            <a:off x="683172" y="4579989"/>
            <a:ext cx="10847713" cy="495880"/>
            <a:chOff x="798022" y="1491641"/>
            <a:chExt cx="10869772" cy="685801"/>
          </a:xfrm>
          <a:solidFill>
            <a:srgbClr val="7F7F7F"/>
          </a:solidFill>
        </p:grpSpPr>
        <p:sp>
          <p:nvSpPr>
            <p:cNvPr id="34" name="正方形/長方形 30">
              <a:extLst>
                <a:ext uri="{FF2B5EF4-FFF2-40B4-BE49-F238E27FC236}">
                  <a16:creationId xmlns:a16="http://schemas.microsoft.com/office/drawing/2014/main" id="{BB0D4696-751A-4FBF-4B5B-25A20C851B91}"/>
                </a:ext>
              </a:extLst>
            </p:cNvPr>
            <p:cNvSpPr/>
            <p:nvPr/>
          </p:nvSpPr>
          <p:spPr>
            <a:xfrm>
              <a:off x="798022" y="1491642"/>
              <a:ext cx="897774" cy="685800"/>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3</a:t>
              </a:r>
              <a:endParaRPr kumimoji="1" lang="ja-JP" altLang="en-US" sz="2800" b="1">
                <a:solidFill>
                  <a:schemeClr val="bg1"/>
                </a:solidFill>
                <a:latin typeface="Helvetica Neue" panose="02000503000000020004" pitchFamily="2" charset="0"/>
                <a:cs typeface="Helvetica Neue" panose="02000503000000020004" pitchFamily="2" charset="0"/>
              </a:endParaRPr>
            </a:p>
          </p:txBody>
        </p:sp>
        <p:sp>
          <p:nvSpPr>
            <p:cNvPr id="35" name="正方形/長方形 31">
              <a:extLst>
                <a:ext uri="{FF2B5EF4-FFF2-40B4-BE49-F238E27FC236}">
                  <a16:creationId xmlns:a16="http://schemas.microsoft.com/office/drawing/2014/main" id="{0DFF0DBA-E8D5-F016-DDC5-43F18EB1285D}"/>
                </a:ext>
              </a:extLst>
            </p:cNvPr>
            <p:cNvSpPr/>
            <p:nvPr/>
          </p:nvSpPr>
          <p:spPr>
            <a:xfrm>
              <a:off x="1695796" y="1491641"/>
              <a:ext cx="9971998" cy="685801"/>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Analyze </a:t>
              </a:r>
              <a:r>
                <a:rPr kumimoji="1" lang="en-US" altLang="ja-JP" sz="2400" b="1" dirty="0">
                  <a:solidFill>
                    <a:schemeClr val="bg1"/>
                  </a:solidFill>
                  <a:ea typeface="Helvetica Neue" panose="02000503000000020004" pitchFamily="2" charset="0"/>
                  <a:cs typeface="Helvetica Neue" panose="02000503000000020004" pitchFamily="2" charset="0"/>
                </a:rPr>
                <a:t>relationship b/w MPHI and </a:t>
              </a:r>
              <a:r>
                <a:rPr lang="en-US" altLang="ja-JP" sz="2400" b="1" dirty="0">
                  <a:solidFill>
                    <a:schemeClr val="bg1"/>
                  </a:solidFill>
                  <a:ea typeface="Helvetica Neue" panose="02000503000000020004" pitchFamily="2" charset="0"/>
                  <a:cs typeface="Helvetica Neue" panose="02000503000000020004" pitchFamily="2" charset="0"/>
                </a:rPr>
                <a:t>health infrastructure</a:t>
              </a:r>
              <a:endParaRPr kumimoji="1" lang="ja-JP" altLang="en-US" sz="2400" b="1">
                <a:solidFill>
                  <a:schemeClr val="bg1"/>
                </a:solidFill>
                <a:cs typeface="Helvetica Neue" panose="02000503000000020004" pitchFamily="2" charset="0"/>
              </a:endParaRPr>
            </a:p>
          </p:txBody>
        </p:sp>
      </p:grpSp>
      <p:sp>
        <p:nvSpPr>
          <p:cNvPr id="36" name="三角形 34">
            <a:extLst>
              <a:ext uri="{FF2B5EF4-FFF2-40B4-BE49-F238E27FC236}">
                <a16:creationId xmlns:a16="http://schemas.microsoft.com/office/drawing/2014/main" id="{16912AF2-1FEF-08A7-CA67-AA2FBF783F88}"/>
              </a:ext>
            </a:extLst>
          </p:cNvPr>
          <p:cNvSpPr/>
          <p:nvPr/>
        </p:nvSpPr>
        <p:spPr>
          <a:xfrm flipV="1">
            <a:off x="5126182" y="5189610"/>
            <a:ext cx="1800000" cy="288000"/>
          </a:xfrm>
          <a:prstGeom prst="triangl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9" name="グループ化 35">
            <a:extLst>
              <a:ext uri="{FF2B5EF4-FFF2-40B4-BE49-F238E27FC236}">
                <a16:creationId xmlns:a16="http://schemas.microsoft.com/office/drawing/2014/main" id="{6DAFE3CC-3D5B-E4D0-772C-2539100D9F20}"/>
              </a:ext>
            </a:extLst>
          </p:cNvPr>
          <p:cNvGrpSpPr/>
          <p:nvPr/>
        </p:nvGrpSpPr>
        <p:grpSpPr>
          <a:xfrm>
            <a:off x="683172" y="5587145"/>
            <a:ext cx="10847713" cy="495880"/>
            <a:chOff x="798022" y="1491641"/>
            <a:chExt cx="10869772" cy="685801"/>
          </a:xfrm>
          <a:solidFill>
            <a:srgbClr val="7F7F7F"/>
          </a:solidFill>
        </p:grpSpPr>
        <p:sp>
          <p:nvSpPr>
            <p:cNvPr id="40" name="正方形/長方形 36">
              <a:extLst>
                <a:ext uri="{FF2B5EF4-FFF2-40B4-BE49-F238E27FC236}">
                  <a16:creationId xmlns:a16="http://schemas.microsoft.com/office/drawing/2014/main" id="{CF74C835-813C-0257-4397-02E3ADACEBFF}"/>
                </a:ext>
              </a:extLst>
            </p:cNvPr>
            <p:cNvSpPr/>
            <p:nvPr/>
          </p:nvSpPr>
          <p:spPr>
            <a:xfrm>
              <a:off x="798022" y="1491642"/>
              <a:ext cx="897774" cy="685800"/>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4</a:t>
              </a:r>
              <a:endParaRPr kumimoji="1" lang="ja-JP" altLang="en-US" sz="3200" b="1">
                <a:solidFill>
                  <a:schemeClr val="bg1"/>
                </a:solidFill>
                <a:latin typeface="Helvetica Neue" panose="02000503000000020004" pitchFamily="2" charset="0"/>
                <a:cs typeface="Helvetica Neue" panose="02000503000000020004" pitchFamily="2" charset="0"/>
              </a:endParaRPr>
            </a:p>
          </p:txBody>
        </p:sp>
        <p:sp>
          <p:nvSpPr>
            <p:cNvPr id="41" name="正方形/長方形 37">
              <a:extLst>
                <a:ext uri="{FF2B5EF4-FFF2-40B4-BE49-F238E27FC236}">
                  <a16:creationId xmlns:a16="http://schemas.microsoft.com/office/drawing/2014/main" id="{8E9DEE60-938F-77AE-FCF7-A6C834A0D417}"/>
                </a:ext>
              </a:extLst>
            </p:cNvPr>
            <p:cNvSpPr/>
            <p:nvPr/>
          </p:nvSpPr>
          <p:spPr>
            <a:xfrm>
              <a:off x="1695796" y="1491641"/>
              <a:ext cx="9971998" cy="685801"/>
            </a:xfrm>
            <a:prstGeom prst="rect">
              <a:avLst/>
            </a:prstGeom>
            <a:grpFill/>
            <a:ln w="7620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b="1" dirty="0">
                  <a:solidFill>
                    <a:schemeClr val="bg1"/>
                  </a:solidFill>
                  <a:ea typeface="Helvetica Neue" panose="02000503000000020004" pitchFamily="2" charset="0"/>
                  <a:cs typeface="Helvetica Neue" panose="02000503000000020004" pitchFamily="2" charset="0"/>
                </a:rPr>
                <a:t>Policy recommendation</a:t>
              </a:r>
              <a:endParaRPr kumimoji="1" lang="ja-JP" altLang="en-US" sz="2400" b="1">
                <a:solidFill>
                  <a:schemeClr val="bg1"/>
                </a:solidFill>
                <a:cs typeface="Helvetica Neue" panose="02000503000000020004" pitchFamily="2" charset="0"/>
              </a:endParaRPr>
            </a:p>
          </p:txBody>
        </p:sp>
      </p:grpSp>
      <p:cxnSp>
        <p:nvCxnSpPr>
          <p:cNvPr id="49" name="直線コネクタ 23">
            <a:extLst>
              <a:ext uri="{FF2B5EF4-FFF2-40B4-BE49-F238E27FC236}">
                <a16:creationId xmlns:a16="http://schemas.microsoft.com/office/drawing/2014/main" id="{63261613-11F0-588A-4B48-515BD6FE6EF5}"/>
              </a:ext>
            </a:extLst>
          </p:cNvPr>
          <p:cNvCxnSpPr>
            <a:cxnSpLocks/>
            <a:stCxn id="19" idx="1"/>
          </p:cNvCxnSpPr>
          <p:nvPr/>
        </p:nvCxnSpPr>
        <p:spPr>
          <a:xfrm flipH="1" flipV="1">
            <a:off x="1110001" y="3873500"/>
            <a:ext cx="605475" cy="71184"/>
          </a:xfrm>
          <a:prstGeom prst="line">
            <a:avLst/>
          </a:prstGeom>
          <a:ln w="12700">
            <a:solidFill>
              <a:srgbClr val="01216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4193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2FC7C7-F33D-46A6-2B3C-8E516EC520ED}"/>
              </a:ext>
            </a:extLst>
          </p:cNvPr>
          <p:cNvSpPr>
            <a:spLocks noGrp="1"/>
          </p:cNvSpPr>
          <p:nvPr>
            <p:ph type="sldNum" sz="quarter" idx="12"/>
          </p:nvPr>
        </p:nvSpPr>
        <p:spPr/>
        <p:txBody>
          <a:bodyPr/>
          <a:lstStyle/>
          <a:p>
            <a:fld id="{48AE6908-2F6B-9241-A52F-1BBEE66D8FA5}" type="slidenum">
              <a:rPr lang="es-ES_tradnl" smtClean="0"/>
              <a:t>7</a:t>
            </a:fld>
            <a:endParaRPr lang="es-ES_tradnl"/>
          </a:p>
        </p:txBody>
      </p:sp>
      <p:pic>
        <p:nvPicPr>
          <p:cNvPr id="23" name="Picture 22">
            <a:extLst>
              <a:ext uri="{FF2B5EF4-FFF2-40B4-BE49-F238E27FC236}">
                <a16:creationId xmlns:a16="http://schemas.microsoft.com/office/drawing/2014/main" id="{AA8E755C-02B5-7B6A-11DB-6A5F96C14245}"/>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24" name="Straight Connector 23">
            <a:extLst>
              <a:ext uri="{FF2B5EF4-FFF2-40B4-BE49-F238E27FC236}">
                <a16:creationId xmlns:a16="http://schemas.microsoft.com/office/drawing/2014/main" id="{AA4E8F29-6DE9-73B8-A0B7-220D623F34DF}"/>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27" name="Title 1">
            <a:extLst>
              <a:ext uri="{FF2B5EF4-FFF2-40B4-BE49-F238E27FC236}">
                <a16:creationId xmlns:a16="http://schemas.microsoft.com/office/drawing/2014/main" id="{203D8EFF-E35B-8807-949E-75879BC03744}"/>
              </a:ext>
            </a:extLst>
          </p:cNvPr>
          <p:cNvSpPr>
            <a:spLocks noGrp="1"/>
          </p:cNvSpPr>
          <p:nvPr>
            <p:ph type="title"/>
          </p:nvPr>
        </p:nvSpPr>
        <p:spPr>
          <a:xfrm>
            <a:off x="838200" y="365125"/>
            <a:ext cx="10515600" cy="1283362"/>
          </a:xfrm>
        </p:spPr>
        <p:txBody>
          <a:bodyPr>
            <a:normAutofit/>
          </a:bodyPr>
          <a:lstStyle/>
          <a:p>
            <a:r>
              <a:rPr lang="es-ES_tradnl" dirty="0" err="1"/>
              <a:t>Motivation</a:t>
            </a:r>
            <a:endParaRPr lang="es-ES_tradnl" dirty="0"/>
          </a:p>
        </p:txBody>
      </p:sp>
      <p:sp>
        <p:nvSpPr>
          <p:cNvPr id="30" name="TextBox 29">
            <a:extLst>
              <a:ext uri="{FF2B5EF4-FFF2-40B4-BE49-F238E27FC236}">
                <a16:creationId xmlns:a16="http://schemas.microsoft.com/office/drawing/2014/main" id="{3E1CD287-3D48-B281-C220-8B079036DFF2}"/>
              </a:ext>
            </a:extLst>
          </p:cNvPr>
          <p:cNvSpPr txBox="1"/>
          <p:nvPr/>
        </p:nvSpPr>
        <p:spPr>
          <a:xfrm>
            <a:off x="1536521" y="2167116"/>
            <a:ext cx="4280206" cy="2523768"/>
          </a:xfrm>
          <a:prstGeom prst="rect">
            <a:avLst/>
          </a:prstGeom>
          <a:noFill/>
        </p:spPr>
        <p:txBody>
          <a:bodyPr wrap="square" rtlCol="0">
            <a:spAutoFit/>
          </a:bodyPr>
          <a:lstStyle/>
          <a:p>
            <a:endParaRPr lang="en-US" dirty="0"/>
          </a:p>
          <a:p>
            <a:r>
              <a:rPr lang="en-US" sz="2800" dirty="0"/>
              <a:t>In order to devise an investment strategy to reduce the health gap in Brazil, the two questions need to be addressed</a:t>
            </a:r>
          </a:p>
        </p:txBody>
      </p:sp>
      <p:cxnSp>
        <p:nvCxnSpPr>
          <p:cNvPr id="5" name="Conector Angulado 4">
            <a:extLst>
              <a:ext uri="{FF2B5EF4-FFF2-40B4-BE49-F238E27FC236}">
                <a16:creationId xmlns:a16="http://schemas.microsoft.com/office/drawing/2014/main" id="{BB08ABA7-2C7E-4486-D7A7-B3AC8882DAB8}"/>
              </a:ext>
            </a:extLst>
          </p:cNvPr>
          <p:cNvCxnSpPr>
            <a:cxnSpLocks/>
          </p:cNvCxnSpPr>
          <p:nvPr/>
        </p:nvCxnSpPr>
        <p:spPr>
          <a:xfrm flipV="1">
            <a:off x="5790451" y="2562887"/>
            <a:ext cx="2092308" cy="866113"/>
          </a:xfrm>
          <a:prstGeom prst="bentConnector3">
            <a:avLst>
              <a:gd name="adj1" fmla="val 50000"/>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Angulado 14">
            <a:extLst>
              <a:ext uri="{FF2B5EF4-FFF2-40B4-BE49-F238E27FC236}">
                <a16:creationId xmlns:a16="http://schemas.microsoft.com/office/drawing/2014/main" id="{9EF773D8-7C42-79E1-FEA0-F7397A15009A}"/>
              </a:ext>
            </a:extLst>
          </p:cNvPr>
          <p:cNvCxnSpPr>
            <a:cxnSpLocks/>
            <a:stCxn id="30" idx="3"/>
            <a:endCxn id="18" idx="1"/>
          </p:cNvCxnSpPr>
          <p:nvPr/>
        </p:nvCxnSpPr>
        <p:spPr>
          <a:xfrm>
            <a:off x="5816727" y="3429000"/>
            <a:ext cx="2066032" cy="914400"/>
          </a:xfrm>
          <a:prstGeom prst="bentConnector3">
            <a:avLst>
              <a:gd name="adj1" fmla="val 4949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Retângulo Arredondado 16">
            <a:extLst>
              <a:ext uri="{FF2B5EF4-FFF2-40B4-BE49-F238E27FC236}">
                <a16:creationId xmlns:a16="http://schemas.microsoft.com/office/drawing/2014/main" id="{B2FEA2D8-8A91-FB85-8A07-5070EEDEDFFB}"/>
              </a:ext>
            </a:extLst>
          </p:cNvPr>
          <p:cNvSpPr/>
          <p:nvPr/>
        </p:nvSpPr>
        <p:spPr>
          <a:xfrm>
            <a:off x="7882759" y="1852620"/>
            <a:ext cx="3237186" cy="1420534"/>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US" dirty="0"/>
          </a:p>
        </p:txBody>
      </p:sp>
      <p:sp>
        <p:nvSpPr>
          <p:cNvPr id="18" name="Retângulo Arredondado 17">
            <a:extLst>
              <a:ext uri="{FF2B5EF4-FFF2-40B4-BE49-F238E27FC236}">
                <a16:creationId xmlns:a16="http://schemas.microsoft.com/office/drawing/2014/main" id="{05C46851-E8D2-1FED-AC93-68E579577915}"/>
              </a:ext>
            </a:extLst>
          </p:cNvPr>
          <p:cNvSpPr/>
          <p:nvPr/>
        </p:nvSpPr>
        <p:spPr>
          <a:xfrm>
            <a:off x="7882759" y="3633133"/>
            <a:ext cx="3237186" cy="1420534"/>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US"/>
          </a:p>
        </p:txBody>
      </p:sp>
      <p:sp>
        <p:nvSpPr>
          <p:cNvPr id="42" name="CaixaDeTexto 41">
            <a:extLst>
              <a:ext uri="{FF2B5EF4-FFF2-40B4-BE49-F238E27FC236}">
                <a16:creationId xmlns:a16="http://schemas.microsoft.com/office/drawing/2014/main" id="{62368867-8828-0D8A-CDD1-1F1ABA550F23}"/>
              </a:ext>
            </a:extLst>
          </p:cNvPr>
          <p:cNvSpPr txBox="1"/>
          <p:nvPr/>
        </p:nvSpPr>
        <p:spPr>
          <a:xfrm>
            <a:off x="8114992" y="2094763"/>
            <a:ext cx="2772720" cy="830997"/>
          </a:xfrm>
          <a:prstGeom prst="rect">
            <a:avLst/>
          </a:prstGeom>
          <a:noFill/>
        </p:spPr>
        <p:txBody>
          <a:bodyPr wrap="square">
            <a:spAutoFit/>
          </a:bodyPr>
          <a:lstStyle/>
          <a:p>
            <a:pPr marL="514350" indent="-514350">
              <a:lnSpc>
                <a:spcPct val="100000"/>
              </a:lnSpc>
              <a:spcBef>
                <a:spcPts val="1200"/>
              </a:spcBef>
              <a:buAutoNum type="arabicPeriod"/>
            </a:pPr>
            <a:r>
              <a:rPr lang="en-US" altLang="ja-JP" sz="1600" dirty="0">
                <a:solidFill>
                  <a:schemeClr val="bg1"/>
                </a:solidFill>
                <a:cs typeface="Helvetica Neue" panose="02000503000000020004" pitchFamily="2" charset="0"/>
              </a:rPr>
              <a:t>What is burden of disease at the municipality level?</a:t>
            </a:r>
          </a:p>
        </p:txBody>
      </p:sp>
      <p:sp>
        <p:nvSpPr>
          <p:cNvPr id="44" name="CaixaDeTexto 43">
            <a:extLst>
              <a:ext uri="{FF2B5EF4-FFF2-40B4-BE49-F238E27FC236}">
                <a16:creationId xmlns:a16="http://schemas.microsoft.com/office/drawing/2014/main" id="{20F354E2-57C2-C3AD-44FE-3154B5690035}"/>
              </a:ext>
            </a:extLst>
          </p:cNvPr>
          <p:cNvSpPr txBox="1"/>
          <p:nvPr/>
        </p:nvSpPr>
        <p:spPr>
          <a:xfrm>
            <a:off x="8034711" y="3681680"/>
            <a:ext cx="2933281" cy="1323439"/>
          </a:xfrm>
          <a:prstGeom prst="rect">
            <a:avLst/>
          </a:prstGeom>
          <a:noFill/>
        </p:spPr>
        <p:txBody>
          <a:bodyPr wrap="square">
            <a:spAutoFit/>
          </a:bodyPr>
          <a:lstStyle/>
          <a:p>
            <a:pPr marL="514350" indent="-514350">
              <a:lnSpc>
                <a:spcPct val="100000"/>
              </a:lnSpc>
              <a:spcBef>
                <a:spcPts val="1200"/>
              </a:spcBef>
              <a:buFont typeface="+mj-lt"/>
              <a:buAutoNum type="arabicPeriod" startAt="2"/>
            </a:pPr>
            <a:r>
              <a:rPr lang="en-US" altLang="ja-JP" sz="1600" dirty="0">
                <a:solidFill>
                  <a:schemeClr val="bg1"/>
                </a:solidFill>
                <a:cs typeface="Helvetica Neue" panose="02000503000000020004" pitchFamily="2" charset="0"/>
              </a:rPr>
              <a:t>Does medical infrastructure differ between municipalities with high and low disease burdens?</a:t>
            </a:r>
          </a:p>
        </p:txBody>
      </p:sp>
    </p:spTree>
    <p:extLst>
      <p:ext uri="{BB962C8B-B14F-4D97-AF65-F5344CB8AC3E}">
        <p14:creationId xmlns:p14="http://schemas.microsoft.com/office/powerpoint/2010/main" val="26948765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DCA2F-7C41-F0E5-74F5-65AF3084A5A3}"/>
              </a:ext>
            </a:extLst>
          </p:cNvPr>
          <p:cNvSpPr>
            <a:spLocks noGrp="1"/>
          </p:cNvSpPr>
          <p:nvPr>
            <p:ph type="title"/>
          </p:nvPr>
        </p:nvSpPr>
        <p:spPr>
          <a:xfrm>
            <a:off x="838200" y="365125"/>
            <a:ext cx="10515600" cy="1283362"/>
          </a:xfrm>
        </p:spPr>
        <p:txBody>
          <a:bodyPr>
            <a:normAutofit/>
          </a:bodyPr>
          <a:lstStyle/>
          <a:p>
            <a:r>
              <a:rPr lang="es-ES_tradnl" dirty="0" err="1"/>
              <a:t>Our</a:t>
            </a:r>
            <a:r>
              <a:rPr lang="es-ES_tradnl" dirty="0"/>
              <a:t> </a:t>
            </a:r>
            <a:r>
              <a:rPr lang="es-ES_tradnl" dirty="0" err="1"/>
              <a:t>definition</a:t>
            </a:r>
            <a:r>
              <a:rPr lang="es-ES_tradnl" dirty="0"/>
              <a:t> </a:t>
            </a:r>
            <a:r>
              <a:rPr lang="es-ES_tradnl" dirty="0" err="1"/>
              <a:t>of</a:t>
            </a:r>
            <a:r>
              <a:rPr lang="es-ES_tradnl" dirty="0"/>
              <a:t> </a:t>
            </a:r>
            <a:r>
              <a:rPr lang="es-ES_tradnl" dirty="0" err="1"/>
              <a:t>the</a:t>
            </a:r>
            <a:r>
              <a:rPr lang="es-ES_tradnl" dirty="0"/>
              <a:t> </a:t>
            </a:r>
            <a:r>
              <a:rPr lang="es-ES_tradnl" dirty="0" err="1"/>
              <a:t>burden</a:t>
            </a:r>
            <a:r>
              <a:rPr lang="es-ES_tradnl" dirty="0"/>
              <a:t> fo </a:t>
            </a:r>
            <a:r>
              <a:rPr lang="es-ES_tradnl" dirty="0" err="1"/>
              <a:t>disease</a:t>
            </a:r>
            <a:endParaRPr lang="es-ES_tradnl" dirty="0"/>
          </a:p>
        </p:txBody>
      </p:sp>
      <p:pic>
        <p:nvPicPr>
          <p:cNvPr id="6" name="Picture 5">
            <a:extLst>
              <a:ext uri="{FF2B5EF4-FFF2-40B4-BE49-F238E27FC236}">
                <a16:creationId xmlns:a16="http://schemas.microsoft.com/office/drawing/2014/main" id="{426B58B1-F6D4-8A87-A472-B01014AF83C1}"/>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8" name="Straight Connector 7">
            <a:extLst>
              <a:ext uri="{FF2B5EF4-FFF2-40B4-BE49-F238E27FC236}">
                <a16:creationId xmlns:a16="http://schemas.microsoft.com/office/drawing/2014/main" id="{4043A0BD-1398-8176-4317-D4554D450A26}"/>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49" name="TextBox 48">
            <a:extLst>
              <a:ext uri="{FF2B5EF4-FFF2-40B4-BE49-F238E27FC236}">
                <a16:creationId xmlns:a16="http://schemas.microsoft.com/office/drawing/2014/main" id="{29DB9114-1394-3BC3-442F-88121FE359EE}"/>
              </a:ext>
            </a:extLst>
          </p:cNvPr>
          <p:cNvSpPr txBox="1"/>
          <p:nvPr/>
        </p:nvSpPr>
        <p:spPr>
          <a:xfrm>
            <a:off x="313508" y="5910622"/>
            <a:ext cx="2577950" cy="246221"/>
          </a:xfrm>
          <a:prstGeom prst="rect">
            <a:avLst/>
          </a:prstGeom>
          <a:noFill/>
        </p:spPr>
        <p:txBody>
          <a:bodyPr wrap="none" rtlCol="0">
            <a:spAutoFit/>
          </a:bodyPr>
          <a:lstStyle/>
          <a:p>
            <a:r>
              <a:rPr lang="en-US" sz="1000" dirty="0"/>
              <a:t>Source: API-119 Slides, Unit 23, Slides 19 &amp; 21</a:t>
            </a:r>
          </a:p>
        </p:txBody>
      </p:sp>
      <p:sp>
        <p:nvSpPr>
          <p:cNvPr id="5" name="タイトル 1">
            <a:extLst>
              <a:ext uri="{FF2B5EF4-FFF2-40B4-BE49-F238E27FC236}">
                <a16:creationId xmlns:a16="http://schemas.microsoft.com/office/drawing/2014/main" id="{30BA1A96-3B48-FEDB-0498-A7323DCFF892}"/>
              </a:ext>
            </a:extLst>
          </p:cNvPr>
          <p:cNvSpPr txBox="1">
            <a:spLocks/>
          </p:cNvSpPr>
          <p:nvPr/>
        </p:nvSpPr>
        <p:spPr>
          <a:xfrm>
            <a:off x="713957" y="2392526"/>
            <a:ext cx="5314079" cy="2062103"/>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3200" dirty="0">
                <a:latin typeface="+mn-lt"/>
                <a:ea typeface="+mn-ea"/>
                <a:cs typeface="+mn-cs"/>
              </a:rPr>
              <a:t>We recognize the burden of disease to be determined by current and future medical needs as well as fiscal capacity</a:t>
            </a:r>
            <a:endParaRPr lang="ja-JP" altLang="en-US" sz="3200">
              <a:latin typeface="+mn-lt"/>
              <a:ea typeface="+mn-ea"/>
              <a:cs typeface="+mn-cs"/>
            </a:endParaRPr>
          </a:p>
        </p:txBody>
      </p:sp>
      <p:grpSp>
        <p:nvGrpSpPr>
          <p:cNvPr id="7" name="グループ化 39">
            <a:extLst>
              <a:ext uri="{FF2B5EF4-FFF2-40B4-BE49-F238E27FC236}">
                <a16:creationId xmlns:a16="http://schemas.microsoft.com/office/drawing/2014/main" id="{EFAAADC0-3DEF-C8F6-CC81-DC574E2723CF}"/>
              </a:ext>
            </a:extLst>
          </p:cNvPr>
          <p:cNvGrpSpPr/>
          <p:nvPr/>
        </p:nvGrpSpPr>
        <p:grpSpPr>
          <a:xfrm>
            <a:off x="6387990" y="1645280"/>
            <a:ext cx="5511722" cy="4320038"/>
            <a:chOff x="180000" y="2358642"/>
            <a:chExt cx="5511722" cy="4320038"/>
          </a:xfrm>
        </p:grpSpPr>
        <p:sp>
          <p:nvSpPr>
            <p:cNvPr id="10" name="角丸四角形 2">
              <a:extLst>
                <a:ext uri="{FF2B5EF4-FFF2-40B4-BE49-F238E27FC236}">
                  <a16:creationId xmlns:a16="http://schemas.microsoft.com/office/drawing/2014/main" id="{7ED0386C-5B25-EB9A-9A68-2C2017C7495B}"/>
                </a:ext>
              </a:extLst>
            </p:cNvPr>
            <p:cNvSpPr/>
            <p:nvPr/>
          </p:nvSpPr>
          <p:spPr>
            <a:xfrm>
              <a:off x="180000" y="2358642"/>
              <a:ext cx="5505901" cy="1533804"/>
            </a:xfrm>
            <a:prstGeom prst="roundRect">
              <a:avLst>
                <a:gd name="adj" fmla="val 9886"/>
              </a:avLst>
            </a:prstGeom>
            <a:solidFill>
              <a:srgbClr val="C00000"/>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 4">
              <a:extLst>
                <a:ext uri="{FF2B5EF4-FFF2-40B4-BE49-F238E27FC236}">
                  <a16:creationId xmlns:a16="http://schemas.microsoft.com/office/drawing/2014/main" id="{DA1C6183-C309-0A09-1FAE-D6E29CAFF51A}"/>
                </a:ext>
              </a:extLst>
            </p:cNvPr>
            <p:cNvSpPr/>
            <p:nvPr/>
          </p:nvSpPr>
          <p:spPr>
            <a:xfrm>
              <a:off x="1968956" y="2541714"/>
              <a:ext cx="3477490" cy="540000"/>
            </a:xfrm>
            <a:prstGeom prst="roundRect">
              <a:avLst/>
            </a:prstGeom>
            <a:solidFill>
              <a:srgbClr val="FFA09C"/>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deaths</a:t>
              </a:r>
            </a:p>
          </p:txBody>
        </p:sp>
        <p:sp>
          <p:nvSpPr>
            <p:cNvPr id="12" name="角丸四角形 6">
              <a:extLst>
                <a:ext uri="{FF2B5EF4-FFF2-40B4-BE49-F238E27FC236}">
                  <a16:creationId xmlns:a16="http://schemas.microsoft.com/office/drawing/2014/main" id="{C4CDFC47-8AA6-AE6D-238B-833C0B2743CC}"/>
                </a:ext>
              </a:extLst>
            </p:cNvPr>
            <p:cNvSpPr/>
            <p:nvPr/>
          </p:nvSpPr>
          <p:spPr>
            <a:xfrm>
              <a:off x="1968956" y="3192226"/>
              <a:ext cx="3477490" cy="540000"/>
            </a:xfrm>
            <a:prstGeom prst="roundRect">
              <a:avLst/>
            </a:prstGeom>
            <a:solidFill>
              <a:srgbClr val="FFA09C"/>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hospitalization</a:t>
              </a:r>
            </a:p>
          </p:txBody>
        </p:sp>
        <p:sp>
          <p:nvSpPr>
            <p:cNvPr id="13" name="タイトル 1">
              <a:extLst>
                <a:ext uri="{FF2B5EF4-FFF2-40B4-BE49-F238E27FC236}">
                  <a16:creationId xmlns:a16="http://schemas.microsoft.com/office/drawing/2014/main" id="{E0058DDB-2FA8-1034-E369-256EF927EF0D}"/>
                </a:ext>
              </a:extLst>
            </p:cNvPr>
            <p:cNvSpPr txBox="1">
              <a:spLocks/>
            </p:cNvSpPr>
            <p:nvPr/>
          </p:nvSpPr>
          <p:spPr>
            <a:xfrm>
              <a:off x="180000" y="2498931"/>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Current</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4" name="角丸四角形 32">
              <a:extLst>
                <a:ext uri="{FF2B5EF4-FFF2-40B4-BE49-F238E27FC236}">
                  <a16:creationId xmlns:a16="http://schemas.microsoft.com/office/drawing/2014/main" id="{0B52772C-7FA7-7866-B21D-AE4703C3D642}"/>
                </a:ext>
              </a:extLst>
            </p:cNvPr>
            <p:cNvSpPr/>
            <p:nvPr/>
          </p:nvSpPr>
          <p:spPr>
            <a:xfrm>
              <a:off x="180000" y="4037848"/>
              <a:ext cx="5505901" cy="1533804"/>
            </a:xfrm>
            <a:prstGeom prst="roundRect">
              <a:avLst>
                <a:gd name="adj" fmla="val 9886"/>
              </a:avLst>
            </a:prstGeom>
            <a:solidFill>
              <a:srgbClr val="538234"/>
            </a:solidFill>
            <a:ln w="38100">
              <a:solidFill>
                <a:srgbClr val="5382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タイトル 1">
              <a:extLst>
                <a:ext uri="{FF2B5EF4-FFF2-40B4-BE49-F238E27FC236}">
                  <a16:creationId xmlns:a16="http://schemas.microsoft.com/office/drawing/2014/main" id="{CFBF553B-A97F-2844-1CC3-D3AF7E83B677}"/>
                </a:ext>
              </a:extLst>
            </p:cNvPr>
            <p:cNvSpPr txBox="1">
              <a:spLocks/>
            </p:cNvSpPr>
            <p:nvPr/>
          </p:nvSpPr>
          <p:spPr>
            <a:xfrm>
              <a:off x="180000" y="4178137"/>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Future</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6" name="角丸四角形 34">
              <a:extLst>
                <a:ext uri="{FF2B5EF4-FFF2-40B4-BE49-F238E27FC236}">
                  <a16:creationId xmlns:a16="http://schemas.microsoft.com/office/drawing/2014/main" id="{D251CF78-39C0-6669-165F-416E5EBEF7D8}"/>
                </a:ext>
              </a:extLst>
            </p:cNvPr>
            <p:cNvSpPr/>
            <p:nvPr/>
          </p:nvSpPr>
          <p:spPr>
            <a:xfrm>
              <a:off x="1968956" y="4276946"/>
              <a:ext cx="3477490" cy="1055608"/>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Survey-based subjective health</a:t>
              </a:r>
            </a:p>
          </p:txBody>
        </p:sp>
        <p:sp>
          <p:nvSpPr>
            <p:cNvPr id="17" name="角丸四角形 35">
              <a:extLst>
                <a:ext uri="{FF2B5EF4-FFF2-40B4-BE49-F238E27FC236}">
                  <a16:creationId xmlns:a16="http://schemas.microsoft.com/office/drawing/2014/main" id="{169B6B75-29FC-02AE-D68E-25593EC26885}"/>
                </a:ext>
              </a:extLst>
            </p:cNvPr>
            <p:cNvSpPr/>
            <p:nvPr/>
          </p:nvSpPr>
          <p:spPr>
            <a:xfrm>
              <a:off x="185821" y="5810750"/>
              <a:ext cx="5505901" cy="867246"/>
            </a:xfrm>
            <a:prstGeom prst="roundRect">
              <a:avLst>
                <a:gd name="adj" fmla="val 9886"/>
              </a:avLst>
            </a:prstGeom>
            <a:solidFill>
              <a:srgbClr val="FFC100"/>
            </a:solidFill>
            <a:ln w="38100">
              <a:solidFill>
                <a:srgbClr val="FFC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タイトル 1">
              <a:extLst>
                <a:ext uri="{FF2B5EF4-FFF2-40B4-BE49-F238E27FC236}">
                  <a16:creationId xmlns:a16="http://schemas.microsoft.com/office/drawing/2014/main" id="{6B6C0DEF-55C6-9121-C1E1-D65E16736542}"/>
                </a:ext>
              </a:extLst>
            </p:cNvPr>
            <p:cNvSpPr txBox="1">
              <a:spLocks/>
            </p:cNvSpPr>
            <p:nvPr/>
          </p:nvSpPr>
          <p:spPr>
            <a:xfrm>
              <a:off x="185821" y="5810750"/>
              <a:ext cx="1788956" cy="86793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Fiscal capacity</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9" name="角丸四角形 38">
              <a:extLst>
                <a:ext uri="{FF2B5EF4-FFF2-40B4-BE49-F238E27FC236}">
                  <a16:creationId xmlns:a16="http://schemas.microsoft.com/office/drawing/2014/main" id="{9D06CA5A-C7AD-1196-F6AD-4B179E4F525E}"/>
                </a:ext>
              </a:extLst>
            </p:cNvPr>
            <p:cNvSpPr/>
            <p:nvPr/>
          </p:nvSpPr>
          <p:spPr>
            <a:xfrm>
              <a:off x="1968956" y="5974373"/>
              <a:ext cx="3477490" cy="540000"/>
            </a:xfrm>
            <a:prstGeom prst="roundRect">
              <a:avLst/>
            </a:prstGeom>
            <a:solidFill>
              <a:schemeClr val="accent4">
                <a:lumMod val="20000"/>
                <a:lumOff val="80000"/>
              </a:schemeClr>
            </a:solidFill>
            <a:ln w="38100">
              <a:solidFill>
                <a:srgbClr val="FFC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Average income</a:t>
              </a:r>
            </a:p>
          </p:txBody>
        </p:sp>
      </p:grpSp>
    </p:spTree>
    <p:extLst>
      <p:ext uri="{BB962C8B-B14F-4D97-AF65-F5344CB8AC3E}">
        <p14:creationId xmlns:p14="http://schemas.microsoft.com/office/powerpoint/2010/main" val="2224232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DCA2F-7C41-F0E5-74F5-65AF3084A5A3}"/>
              </a:ext>
            </a:extLst>
          </p:cNvPr>
          <p:cNvSpPr>
            <a:spLocks noGrp="1"/>
          </p:cNvSpPr>
          <p:nvPr>
            <p:ph type="title"/>
          </p:nvPr>
        </p:nvSpPr>
        <p:spPr>
          <a:xfrm>
            <a:off x="838200" y="365125"/>
            <a:ext cx="10515600" cy="1283362"/>
          </a:xfrm>
        </p:spPr>
        <p:txBody>
          <a:bodyPr>
            <a:normAutofit/>
          </a:bodyPr>
          <a:lstStyle/>
          <a:p>
            <a:r>
              <a:rPr lang="es-ES_tradnl" dirty="0" err="1"/>
              <a:t>How</a:t>
            </a:r>
            <a:r>
              <a:rPr lang="es-ES_tradnl" dirty="0"/>
              <a:t> </a:t>
            </a:r>
            <a:r>
              <a:rPr lang="es-ES_tradnl" dirty="0" err="1"/>
              <a:t>we</a:t>
            </a:r>
            <a:r>
              <a:rPr lang="es-ES_tradnl" dirty="0"/>
              <a:t> </a:t>
            </a:r>
            <a:r>
              <a:rPr lang="es-ES_tradnl" dirty="0" err="1"/>
              <a:t>measure</a:t>
            </a:r>
            <a:r>
              <a:rPr lang="es-ES_tradnl" dirty="0"/>
              <a:t> </a:t>
            </a:r>
            <a:r>
              <a:rPr lang="es-ES_tradnl" dirty="0" err="1"/>
              <a:t>it</a:t>
            </a:r>
            <a:endParaRPr lang="es-ES_tradnl" dirty="0"/>
          </a:p>
        </p:txBody>
      </p:sp>
      <p:pic>
        <p:nvPicPr>
          <p:cNvPr id="6" name="Picture 5">
            <a:extLst>
              <a:ext uri="{FF2B5EF4-FFF2-40B4-BE49-F238E27FC236}">
                <a16:creationId xmlns:a16="http://schemas.microsoft.com/office/drawing/2014/main" id="{426B58B1-F6D4-8A87-A472-B01014AF83C1}"/>
              </a:ext>
            </a:extLst>
          </p:cNvPr>
          <p:cNvPicPr>
            <a:picLocks noChangeAspect="1"/>
          </p:cNvPicPr>
          <p:nvPr/>
        </p:nvPicPr>
        <p:blipFill>
          <a:blip r:embed="rId3"/>
          <a:stretch>
            <a:fillRect/>
          </a:stretch>
        </p:blipFill>
        <p:spPr>
          <a:xfrm>
            <a:off x="0" y="6150028"/>
            <a:ext cx="3073043" cy="495878"/>
          </a:xfrm>
          <a:prstGeom prst="rect">
            <a:avLst/>
          </a:prstGeom>
        </p:spPr>
      </p:pic>
      <p:cxnSp>
        <p:nvCxnSpPr>
          <p:cNvPr id="8" name="Straight Connector 7">
            <a:extLst>
              <a:ext uri="{FF2B5EF4-FFF2-40B4-BE49-F238E27FC236}">
                <a16:creationId xmlns:a16="http://schemas.microsoft.com/office/drawing/2014/main" id="{4043A0BD-1398-8176-4317-D4554D450A26}"/>
              </a:ext>
            </a:extLst>
          </p:cNvPr>
          <p:cNvCxnSpPr/>
          <p:nvPr/>
        </p:nvCxnSpPr>
        <p:spPr>
          <a:xfrm flipH="1">
            <a:off x="0" y="1149775"/>
            <a:ext cx="83820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sp>
        <p:nvSpPr>
          <p:cNvPr id="49" name="TextBox 48">
            <a:extLst>
              <a:ext uri="{FF2B5EF4-FFF2-40B4-BE49-F238E27FC236}">
                <a16:creationId xmlns:a16="http://schemas.microsoft.com/office/drawing/2014/main" id="{29DB9114-1394-3BC3-442F-88121FE359EE}"/>
              </a:ext>
            </a:extLst>
          </p:cNvPr>
          <p:cNvSpPr txBox="1"/>
          <p:nvPr/>
        </p:nvSpPr>
        <p:spPr>
          <a:xfrm>
            <a:off x="313508" y="5910622"/>
            <a:ext cx="2577950" cy="246221"/>
          </a:xfrm>
          <a:prstGeom prst="rect">
            <a:avLst/>
          </a:prstGeom>
          <a:noFill/>
        </p:spPr>
        <p:txBody>
          <a:bodyPr wrap="none" rtlCol="0">
            <a:spAutoFit/>
          </a:bodyPr>
          <a:lstStyle/>
          <a:p>
            <a:r>
              <a:rPr lang="en-US" sz="1000" dirty="0"/>
              <a:t>Source: API-119 Slides, Unit 23, Slides 19 &amp; 21</a:t>
            </a:r>
          </a:p>
        </p:txBody>
      </p:sp>
      <p:sp>
        <p:nvSpPr>
          <p:cNvPr id="5" name="タイトル 1">
            <a:extLst>
              <a:ext uri="{FF2B5EF4-FFF2-40B4-BE49-F238E27FC236}">
                <a16:creationId xmlns:a16="http://schemas.microsoft.com/office/drawing/2014/main" id="{30BA1A96-3B48-FEDB-0498-A7323DCFF892}"/>
              </a:ext>
            </a:extLst>
          </p:cNvPr>
          <p:cNvSpPr txBox="1">
            <a:spLocks/>
          </p:cNvSpPr>
          <p:nvPr/>
        </p:nvSpPr>
        <p:spPr>
          <a:xfrm>
            <a:off x="58655" y="1389182"/>
            <a:ext cx="6089880" cy="160043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1200"/>
              </a:spcBef>
            </a:pPr>
            <a:r>
              <a:rPr lang="en-US" altLang="ja-JP" sz="2400" dirty="0">
                <a:latin typeface="+mn-lt"/>
                <a:ea typeface="+mn-ea"/>
                <a:cs typeface="+mn-cs"/>
              </a:rPr>
              <a:t>Municipal Public Health Index, a simple measure which synthesizes the three indicators</a:t>
            </a:r>
            <a:r>
              <a:rPr lang="en-US" altLang="ja-JP" sz="3200" dirty="0">
                <a:latin typeface="+mn-lt"/>
                <a:ea typeface="+mn-ea"/>
                <a:cs typeface="+mn-cs"/>
              </a:rPr>
              <a:t>.</a:t>
            </a:r>
            <a:endParaRPr lang="ja-JP" altLang="en-US" sz="3200">
              <a:latin typeface="+mn-lt"/>
              <a:ea typeface="+mn-ea"/>
              <a:cs typeface="+mn-cs"/>
            </a:endParaRPr>
          </a:p>
          <a:p>
            <a:pPr>
              <a:lnSpc>
                <a:spcPct val="100000"/>
              </a:lnSpc>
              <a:spcBef>
                <a:spcPts val="1200"/>
              </a:spcBef>
            </a:pPr>
            <a:endParaRPr lang="ja-JP" altLang="en-US" sz="3200">
              <a:latin typeface="+mn-lt"/>
              <a:ea typeface="+mn-ea"/>
              <a:cs typeface="+mn-cs"/>
            </a:endParaRPr>
          </a:p>
        </p:txBody>
      </p:sp>
      <p:grpSp>
        <p:nvGrpSpPr>
          <p:cNvPr id="7" name="グループ化 39">
            <a:extLst>
              <a:ext uri="{FF2B5EF4-FFF2-40B4-BE49-F238E27FC236}">
                <a16:creationId xmlns:a16="http://schemas.microsoft.com/office/drawing/2014/main" id="{EFAAADC0-3DEF-C8F6-CC81-DC574E2723CF}"/>
              </a:ext>
            </a:extLst>
          </p:cNvPr>
          <p:cNvGrpSpPr/>
          <p:nvPr/>
        </p:nvGrpSpPr>
        <p:grpSpPr>
          <a:xfrm>
            <a:off x="6387990" y="1645280"/>
            <a:ext cx="5511722" cy="4320038"/>
            <a:chOff x="180000" y="2358642"/>
            <a:chExt cx="5511722" cy="4320038"/>
          </a:xfrm>
        </p:grpSpPr>
        <p:sp>
          <p:nvSpPr>
            <p:cNvPr id="10" name="角丸四角形 2">
              <a:extLst>
                <a:ext uri="{FF2B5EF4-FFF2-40B4-BE49-F238E27FC236}">
                  <a16:creationId xmlns:a16="http://schemas.microsoft.com/office/drawing/2014/main" id="{7ED0386C-5B25-EB9A-9A68-2C2017C7495B}"/>
                </a:ext>
              </a:extLst>
            </p:cNvPr>
            <p:cNvSpPr/>
            <p:nvPr/>
          </p:nvSpPr>
          <p:spPr>
            <a:xfrm>
              <a:off x="180000" y="2358642"/>
              <a:ext cx="5505901" cy="1533804"/>
            </a:xfrm>
            <a:prstGeom prst="roundRect">
              <a:avLst>
                <a:gd name="adj" fmla="val 9886"/>
              </a:avLst>
            </a:prstGeom>
            <a:solidFill>
              <a:srgbClr val="C00000"/>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 4">
              <a:extLst>
                <a:ext uri="{FF2B5EF4-FFF2-40B4-BE49-F238E27FC236}">
                  <a16:creationId xmlns:a16="http://schemas.microsoft.com/office/drawing/2014/main" id="{DA1C6183-C309-0A09-1FAE-D6E29CAFF51A}"/>
                </a:ext>
              </a:extLst>
            </p:cNvPr>
            <p:cNvSpPr/>
            <p:nvPr/>
          </p:nvSpPr>
          <p:spPr>
            <a:xfrm>
              <a:off x="1968956" y="2541714"/>
              <a:ext cx="3477490" cy="540000"/>
            </a:xfrm>
            <a:prstGeom prst="roundRect">
              <a:avLst/>
            </a:prstGeom>
            <a:solidFill>
              <a:srgbClr val="FFA09C"/>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deaths</a:t>
              </a:r>
            </a:p>
          </p:txBody>
        </p:sp>
        <p:sp>
          <p:nvSpPr>
            <p:cNvPr id="12" name="角丸四角形 6">
              <a:extLst>
                <a:ext uri="{FF2B5EF4-FFF2-40B4-BE49-F238E27FC236}">
                  <a16:creationId xmlns:a16="http://schemas.microsoft.com/office/drawing/2014/main" id="{C4CDFC47-8AA6-AE6D-238B-833C0B2743CC}"/>
                </a:ext>
              </a:extLst>
            </p:cNvPr>
            <p:cNvSpPr/>
            <p:nvPr/>
          </p:nvSpPr>
          <p:spPr>
            <a:xfrm>
              <a:off x="1968956" y="3192226"/>
              <a:ext cx="3477490" cy="540000"/>
            </a:xfrm>
            <a:prstGeom prst="roundRect">
              <a:avLst/>
            </a:prstGeom>
            <a:solidFill>
              <a:srgbClr val="FFA09C"/>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of hospitalization</a:t>
              </a:r>
            </a:p>
          </p:txBody>
        </p:sp>
        <p:sp>
          <p:nvSpPr>
            <p:cNvPr id="13" name="タイトル 1">
              <a:extLst>
                <a:ext uri="{FF2B5EF4-FFF2-40B4-BE49-F238E27FC236}">
                  <a16:creationId xmlns:a16="http://schemas.microsoft.com/office/drawing/2014/main" id="{E0058DDB-2FA8-1034-E369-256EF927EF0D}"/>
                </a:ext>
              </a:extLst>
            </p:cNvPr>
            <p:cNvSpPr txBox="1">
              <a:spLocks/>
            </p:cNvSpPr>
            <p:nvPr/>
          </p:nvSpPr>
          <p:spPr>
            <a:xfrm>
              <a:off x="180000" y="2498931"/>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Current</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4" name="角丸四角形 32">
              <a:extLst>
                <a:ext uri="{FF2B5EF4-FFF2-40B4-BE49-F238E27FC236}">
                  <a16:creationId xmlns:a16="http://schemas.microsoft.com/office/drawing/2014/main" id="{0B52772C-7FA7-7866-B21D-AE4703C3D642}"/>
                </a:ext>
              </a:extLst>
            </p:cNvPr>
            <p:cNvSpPr/>
            <p:nvPr/>
          </p:nvSpPr>
          <p:spPr>
            <a:xfrm>
              <a:off x="180000" y="4037848"/>
              <a:ext cx="5505901" cy="1533804"/>
            </a:xfrm>
            <a:prstGeom prst="roundRect">
              <a:avLst>
                <a:gd name="adj" fmla="val 9886"/>
              </a:avLst>
            </a:prstGeom>
            <a:solidFill>
              <a:srgbClr val="538234"/>
            </a:solidFill>
            <a:ln w="38100">
              <a:solidFill>
                <a:srgbClr val="53823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タイトル 1">
              <a:extLst>
                <a:ext uri="{FF2B5EF4-FFF2-40B4-BE49-F238E27FC236}">
                  <a16:creationId xmlns:a16="http://schemas.microsoft.com/office/drawing/2014/main" id="{CFBF553B-A97F-2844-1CC3-D3AF7E83B677}"/>
                </a:ext>
              </a:extLst>
            </p:cNvPr>
            <p:cNvSpPr txBox="1">
              <a:spLocks/>
            </p:cNvSpPr>
            <p:nvPr/>
          </p:nvSpPr>
          <p:spPr>
            <a:xfrm>
              <a:off x="180000" y="4178137"/>
              <a:ext cx="1788956" cy="12557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Future</a:t>
              </a:r>
            </a:p>
            <a:p>
              <a:pPr algn="ctr"/>
              <a:r>
                <a:rPr lang="en-US" altLang="ja-JP" sz="2800" b="1" i="1" dirty="0">
                  <a:solidFill>
                    <a:schemeClr val="bg1"/>
                  </a:solidFill>
                  <a:latin typeface="Helvetica Neue" panose="02000503000000020004" pitchFamily="2" charset="0"/>
                  <a:cs typeface="Helvetica Neue" panose="02000503000000020004" pitchFamily="2" charset="0"/>
                </a:rPr>
                <a:t>medical</a:t>
              </a:r>
            </a:p>
            <a:p>
              <a:pPr algn="ctr"/>
              <a:r>
                <a:rPr lang="en-US" altLang="ja-JP" sz="2800" b="1" i="1" dirty="0">
                  <a:solidFill>
                    <a:schemeClr val="bg1"/>
                  </a:solidFill>
                  <a:latin typeface="Helvetica Neue" panose="02000503000000020004" pitchFamily="2" charset="0"/>
                  <a:cs typeface="Helvetica Neue" panose="02000503000000020004" pitchFamily="2" charset="0"/>
                </a:rPr>
                <a:t>needs</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6" name="角丸四角形 34">
              <a:extLst>
                <a:ext uri="{FF2B5EF4-FFF2-40B4-BE49-F238E27FC236}">
                  <a16:creationId xmlns:a16="http://schemas.microsoft.com/office/drawing/2014/main" id="{D251CF78-39C0-6669-165F-416E5EBEF7D8}"/>
                </a:ext>
              </a:extLst>
            </p:cNvPr>
            <p:cNvSpPr/>
            <p:nvPr/>
          </p:nvSpPr>
          <p:spPr>
            <a:xfrm>
              <a:off x="1968956" y="4276946"/>
              <a:ext cx="3477490" cy="1055608"/>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Survey-based subjective health</a:t>
              </a:r>
            </a:p>
          </p:txBody>
        </p:sp>
        <p:sp>
          <p:nvSpPr>
            <p:cNvPr id="17" name="角丸四角形 35">
              <a:extLst>
                <a:ext uri="{FF2B5EF4-FFF2-40B4-BE49-F238E27FC236}">
                  <a16:creationId xmlns:a16="http://schemas.microsoft.com/office/drawing/2014/main" id="{169B6B75-29FC-02AE-D68E-25593EC26885}"/>
                </a:ext>
              </a:extLst>
            </p:cNvPr>
            <p:cNvSpPr/>
            <p:nvPr/>
          </p:nvSpPr>
          <p:spPr>
            <a:xfrm>
              <a:off x="185821" y="5810750"/>
              <a:ext cx="5505901" cy="867246"/>
            </a:xfrm>
            <a:prstGeom prst="roundRect">
              <a:avLst>
                <a:gd name="adj" fmla="val 9886"/>
              </a:avLst>
            </a:prstGeom>
            <a:solidFill>
              <a:srgbClr val="FFC100"/>
            </a:solidFill>
            <a:ln w="38100">
              <a:solidFill>
                <a:srgbClr val="FFC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タイトル 1">
              <a:extLst>
                <a:ext uri="{FF2B5EF4-FFF2-40B4-BE49-F238E27FC236}">
                  <a16:creationId xmlns:a16="http://schemas.microsoft.com/office/drawing/2014/main" id="{6B6C0DEF-55C6-9121-C1E1-D65E16736542}"/>
                </a:ext>
              </a:extLst>
            </p:cNvPr>
            <p:cNvSpPr txBox="1">
              <a:spLocks/>
            </p:cNvSpPr>
            <p:nvPr/>
          </p:nvSpPr>
          <p:spPr>
            <a:xfrm>
              <a:off x="185821" y="5810750"/>
              <a:ext cx="1788956" cy="86793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en-US" altLang="ja-JP" sz="2800" b="1" i="1" dirty="0">
                  <a:solidFill>
                    <a:schemeClr val="bg1"/>
                  </a:solidFill>
                  <a:latin typeface="Helvetica Neue" panose="02000503000000020004" pitchFamily="2" charset="0"/>
                  <a:cs typeface="Helvetica Neue" panose="02000503000000020004" pitchFamily="2" charset="0"/>
                </a:rPr>
                <a:t>Fiscal capacity</a:t>
              </a:r>
              <a:endParaRPr lang="ja-JP" altLang="en-US" sz="2800" b="1" i="1">
                <a:solidFill>
                  <a:schemeClr val="bg1"/>
                </a:solidFill>
                <a:latin typeface="Helvetica Neue" panose="02000503000000020004" pitchFamily="2" charset="0"/>
                <a:cs typeface="Helvetica Neue" panose="02000503000000020004" pitchFamily="2" charset="0"/>
              </a:endParaRPr>
            </a:p>
          </p:txBody>
        </p:sp>
        <p:sp>
          <p:nvSpPr>
            <p:cNvPr id="19" name="角丸四角形 38">
              <a:extLst>
                <a:ext uri="{FF2B5EF4-FFF2-40B4-BE49-F238E27FC236}">
                  <a16:creationId xmlns:a16="http://schemas.microsoft.com/office/drawing/2014/main" id="{9D06CA5A-C7AD-1196-F6AD-4B179E4F525E}"/>
                </a:ext>
              </a:extLst>
            </p:cNvPr>
            <p:cNvSpPr/>
            <p:nvPr/>
          </p:nvSpPr>
          <p:spPr>
            <a:xfrm>
              <a:off x="1968956" y="5974373"/>
              <a:ext cx="3477490" cy="540000"/>
            </a:xfrm>
            <a:prstGeom prst="roundRect">
              <a:avLst/>
            </a:prstGeom>
            <a:solidFill>
              <a:schemeClr val="accent4">
                <a:lumMod val="20000"/>
                <a:lumOff val="80000"/>
              </a:schemeClr>
            </a:solidFill>
            <a:ln w="38100">
              <a:solidFill>
                <a:srgbClr val="FFC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Average income</a:t>
              </a:r>
            </a:p>
          </p:txBody>
        </p:sp>
      </p:grpSp>
      <p:sp>
        <p:nvSpPr>
          <p:cNvPr id="3" name="角丸四角形 8">
            <a:extLst>
              <a:ext uri="{FF2B5EF4-FFF2-40B4-BE49-F238E27FC236}">
                <a16:creationId xmlns:a16="http://schemas.microsoft.com/office/drawing/2014/main" id="{DFE5CDE9-AF4A-6CBF-5B08-F897B38F3D75}"/>
              </a:ext>
            </a:extLst>
          </p:cNvPr>
          <p:cNvSpPr/>
          <p:nvPr/>
        </p:nvSpPr>
        <p:spPr>
          <a:xfrm>
            <a:off x="1664506" y="3052810"/>
            <a:ext cx="2700000" cy="1532334"/>
          </a:xfrm>
          <a:prstGeom prst="roundRect">
            <a:avLst/>
          </a:prstGeom>
          <a:solidFill>
            <a:srgbClr val="C00000">
              <a:alpha val="50196"/>
            </a:srgbClr>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Municipal</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Public Health</a:t>
            </a:r>
          </a:p>
          <a:p>
            <a:pPr algn="ctr"/>
            <a:r>
              <a:rPr lang="en-US" altLang="ja-JP" sz="28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Index</a:t>
            </a:r>
          </a:p>
        </p:txBody>
      </p:sp>
      <p:cxnSp>
        <p:nvCxnSpPr>
          <p:cNvPr id="4" name="Conector Angulado 3">
            <a:extLst>
              <a:ext uri="{FF2B5EF4-FFF2-40B4-BE49-F238E27FC236}">
                <a16:creationId xmlns:a16="http://schemas.microsoft.com/office/drawing/2014/main" id="{11E7DD45-32D3-3153-1769-51E09CFE2769}"/>
              </a:ext>
            </a:extLst>
          </p:cNvPr>
          <p:cNvCxnSpPr>
            <a:cxnSpLocks/>
            <a:stCxn id="10" idx="1"/>
          </p:cNvCxnSpPr>
          <p:nvPr/>
        </p:nvCxnSpPr>
        <p:spPr>
          <a:xfrm rot="10800000" flipV="1">
            <a:off x="4364506" y="2412182"/>
            <a:ext cx="2023484" cy="1404522"/>
          </a:xfrm>
          <a:prstGeom prst="bentConnector3">
            <a:avLst>
              <a:gd name="adj1" fmla="val 50000"/>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ector Angulado 20">
            <a:extLst>
              <a:ext uri="{FF2B5EF4-FFF2-40B4-BE49-F238E27FC236}">
                <a16:creationId xmlns:a16="http://schemas.microsoft.com/office/drawing/2014/main" id="{11F583D6-9995-30CD-6051-DF222AEF05E9}"/>
              </a:ext>
            </a:extLst>
          </p:cNvPr>
          <p:cNvCxnSpPr>
            <a:cxnSpLocks/>
            <a:stCxn id="17" idx="1"/>
          </p:cNvCxnSpPr>
          <p:nvPr/>
        </p:nvCxnSpPr>
        <p:spPr>
          <a:xfrm rot="10800000">
            <a:off x="4364507" y="3826941"/>
            <a:ext cx="2029305" cy="1704071"/>
          </a:xfrm>
          <a:prstGeom prst="bentConnector3">
            <a:avLst>
              <a:gd name="adj1" fmla="val 50000"/>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Angulado 27">
            <a:extLst>
              <a:ext uri="{FF2B5EF4-FFF2-40B4-BE49-F238E27FC236}">
                <a16:creationId xmlns:a16="http://schemas.microsoft.com/office/drawing/2014/main" id="{8C6A73FD-0269-9648-1F57-E982D9428AA6}"/>
              </a:ext>
            </a:extLst>
          </p:cNvPr>
          <p:cNvCxnSpPr>
            <a:cxnSpLocks/>
            <a:stCxn id="14" idx="1"/>
            <a:endCxn id="3" idx="3"/>
          </p:cNvCxnSpPr>
          <p:nvPr/>
        </p:nvCxnSpPr>
        <p:spPr>
          <a:xfrm rot="10800000">
            <a:off x="4364506" y="3818978"/>
            <a:ext cx="2023484" cy="272411"/>
          </a:xfrm>
          <a:prstGeom prst="bentConnector3">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23543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5148</TotalTime>
  <Words>2302</Words>
  <Application>Microsoft Macintosh PowerPoint</Application>
  <PresentationFormat>Widescreen</PresentationFormat>
  <Paragraphs>246</Paragraphs>
  <Slides>20</Slides>
  <Notes>20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8" baseType="lpstr">
      <vt:lpstr>Arial</vt:lpstr>
      <vt:lpstr>Calibri</vt:lpstr>
      <vt:lpstr>Calibri Light</vt:lpstr>
      <vt:lpstr>Garamond</vt:lpstr>
      <vt:lpstr>Helvetica Neue</vt:lpstr>
      <vt:lpstr>Wingdings</vt:lpstr>
      <vt:lpstr>Office Theme</vt:lpstr>
      <vt:lpstr>think-cell Slide</vt:lpstr>
      <vt:lpstr>Closing the Health Gap in Brazil: Data-led Infrastructure Expansion</vt:lpstr>
      <vt:lpstr>Outline</vt:lpstr>
      <vt:lpstr>Outline</vt:lpstr>
      <vt:lpstr>Deaths and hospitalizations by population group</vt:lpstr>
      <vt:lpstr>Medical infrastructure by population group</vt:lpstr>
      <vt:lpstr>Outline</vt:lpstr>
      <vt:lpstr>Motivation</vt:lpstr>
      <vt:lpstr>Our definition of the burden fo disease</vt:lpstr>
      <vt:lpstr>How we measure it</vt:lpstr>
      <vt:lpstr>Challenge</vt:lpstr>
      <vt:lpstr>Subjective health at the state level</vt:lpstr>
      <vt:lpstr>Prediction approach</vt:lpstr>
      <vt:lpstr>Constructing the measure of disease burden</vt:lpstr>
      <vt:lpstr>MHPI at glance</vt:lpstr>
      <vt:lpstr>Outline</vt:lpstr>
      <vt:lpstr>MPHI and the health infrastructure</vt:lpstr>
      <vt:lpstr>Outline</vt:lpstr>
      <vt:lpstr>Policy Recomendation</vt:lpstr>
      <vt:lpstr>Risks and Limitations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should Peru address  its natural resource curse?</dc:title>
  <dc:creator>Carlos H. Víquez B.</dc:creator>
  <cp:lastModifiedBy>Chaturvedi, Shreya</cp:lastModifiedBy>
  <cp:revision>41</cp:revision>
  <dcterms:created xsi:type="dcterms:W3CDTF">2022-11-25T19:03:13Z</dcterms:created>
  <dcterms:modified xsi:type="dcterms:W3CDTF">2022-11-30T23:40:11Z</dcterms:modified>
</cp:coreProperties>
</file>

<file path=docProps/thumbnail.jpeg>
</file>